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20"/>
  </p:notesMasterIdLst>
  <p:sldIdLst>
    <p:sldId id="256" r:id="rId2"/>
    <p:sldId id="257" r:id="rId3"/>
    <p:sldId id="273" r:id="rId4"/>
    <p:sldId id="278" r:id="rId5"/>
    <p:sldId id="277" r:id="rId6"/>
    <p:sldId id="261" r:id="rId7"/>
    <p:sldId id="275" r:id="rId8"/>
    <p:sldId id="258" r:id="rId9"/>
    <p:sldId id="276" r:id="rId10"/>
    <p:sldId id="259" r:id="rId11"/>
    <p:sldId id="260" r:id="rId12"/>
    <p:sldId id="263" r:id="rId13"/>
    <p:sldId id="265" r:id="rId14"/>
    <p:sldId id="266" r:id="rId15"/>
    <p:sldId id="267" r:id="rId16"/>
    <p:sldId id="268" r:id="rId17"/>
    <p:sldId id="274" r:id="rId18"/>
    <p:sldId id="272"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523B"/>
    <a:srgbClr val="3E6247"/>
    <a:srgbClr val="578964"/>
    <a:srgbClr val="419F7B"/>
    <a:srgbClr val="2FB1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2" autoAdjust="0"/>
    <p:restoredTop sz="80482" autoAdjust="0"/>
  </p:normalViewPr>
  <p:slideViewPr>
    <p:cSldViewPr>
      <p:cViewPr varScale="1">
        <p:scale>
          <a:sx n="55" d="100"/>
          <a:sy n="55" d="100"/>
        </p:scale>
        <p:origin x="175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4523279698733304E-2"/>
          <c:y val="0.11438981127596951"/>
          <c:w val="0.9296629293620905"/>
          <c:h val="0.72403265710310249"/>
        </c:manualLayout>
      </c:layout>
      <c:lineChart>
        <c:grouping val="standard"/>
        <c:varyColors val="0"/>
        <c:ser>
          <c:idx val="1"/>
          <c:order val="0"/>
          <c:tx>
            <c:strRef>
              <c:f>Sheet1!$C$1</c:f>
              <c:strCache>
                <c:ptCount val="1"/>
                <c:pt idx="0">
                  <c:v>Total Energy Consumption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400" b="1"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Sheet1!$A$2:$A$12</c:f>
              <c:strCache>
                <c:ptCount val="6"/>
                <c:pt idx="0">
                  <c:v>FY05 </c:v>
                </c:pt>
                <c:pt idx="1">
                  <c:v>FY14</c:v>
                </c:pt>
                <c:pt idx="2">
                  <c:v>FY15</c:v>
                </c:pt>
                <c:pt idx="3">
                  <c:v>FY16</c:v>
                </c:pt>
                <c:pt idx="4">
                  <c:v>FY17</c:v>
                </c:pt>
                <c:pt idx="5">
                  <c:v>FY18</c:v>
                </c:pt>
              </c:strCache>
            </c:strRef>
          </c:cat>
          <c:val>
            <c:numRef>
              <c:f>Sheet1!$C$2:$C$12</c:f>
              <c:numCache>
                <c:formatCode>_(* #,##0_);_(* \(#,##0\);_(* "-"??_);_(@_)</c:formatCode>
                <c:ptCount val="6"/>
                <c:pt idx="0">
                  <c:v>895640814</c:v>
                </c:pt>
                <c:pt idx="1">
                  <c:v>873328153.13199997</c:v>
                </c:pt>
                <c:pt idx="2">
                  <c:v>897548715</c:v>
                </c:pt>
                <c:pt idx="3">
                  <c:v>813559036.83000016</c:v>
                </c:pt>
                <c:pt idx="4">
                  <c:v>818167470.70219982</c:v>
                </c:pt>
                <c:pt idx="5">
                  <c:v>828575491.92999995</c:v>
                </c:pt>
              </c:numCache>
            </c:numRef>
          </c:val>
          <c:smooth val="0"/>
          <c:extLst>
            <c:ext xmlns:c16="http://schemas.microsoft.com/office/drawing/2014/chart" uri="{C3380CC4-5D6E-409C-BE32-E72D297353CC}">
              <c16:uniqueId val="{00000000-87B1-4B97-A946-15CF81F9C6A8}"/>
            </c:ext>
          </c:extLst>
        </c:ser>
        <c:ser>
          <c:idx val="2"/>
          <c:order val="1"/>
          <c:tx>
            <c:strRef>
              <c:f>Sheet1!$E$1</c:f>
              <c:strCache>
                <c:ptCount val="1"/>
                <c:pt idx="0">
                  <c:v>Total Fossil-Fuel Energy</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400" b="1" i="0" u="none" strike="noStrike" kern="1200" baseline="0">
                    <a:solidFill>
                      <a:sysClr val="windowText" lastClr="00000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Sheet1!$A$2:$A$12</c:f>
              <c:strCache>
                <c:ptCount val="6"/>
                <c:pt idx="0">
                  <c:v>FY05 </c:v>
                </c:pt>
                <c:pt idx="1">
                  <c:v>FY14</c:v>
                </c:pt>
                <c:pt idx="2">
                  <c:v>FY15</c:v>
                </c:pt>
                <c:pt idx="3">
                  <c:v>FY16</c:v>
                </c:pt>
                <c:pt idx="4">
                  <c:v>FY17</c:v>
                </c:pt>
                <c:pt idx="5">
                  <c:v>FY18</c:v>
                </c:pt>
              </c:strCache>
            </c:strRef>
          </c:cat>
          <c:val>
            <c:numRef>
              <c:f>Sheet1!$E$2:$E$12</c:f>
              <c:numCache>
                <c:formatCode>_(* #,##0_);_(* \(#,##0\);_(* "-"??_);_(@_)</c:formatCode>
                <c:ptCount val="6"/>
                <c:pt idx="0">
                  <c:v>704691913.32000005</c:v>
                </c:pt>
                <c:pt idx="1">
                  <c:v>736484029</c:v>
                </c:pt>
                <c:pt idx="2">
                  <c:v>721345529</c:v>
                </c:pt>
                <c:pt idx="3">
                  <c:v>579048203.46000004</c:v>
                </c:pt>
                <c:pt idx="4">
                  <c:v>562979179.62</c:v>
                </c:pt>
                <c:pt idx="5">
                  <c:v>576969208.38</c:v>
                </c:pt>
              </c:numCache>
            </c:numRef>
          </c:val>
          <c:smooth val="0"/>
          <c:extLst>
            <c:ext xmlns:c16="http://schemas.microsoft.com/office/drawing/2014/chart" uri="{C3380CC4-5D6E-409C-BE32-E72D297353CC}">
              <c16:uniqueId val="{00000001-87B1-4B97-A946-15CF81F9C6A8}"/>
            </c:ext>
          </c:extLst>
        </c:ser>
        <c:dLbls>
          <c:showLegendKey val="0"/>
          <c:showVal val="0"/>
          <c:showCatName val="0"/>
          <c:showSerName val="0"/>
          <c:showPercent val="0"/>
          <c:showBubbleSize val="0"/>
        </c:dLbls>
        <c:marker val="1"/>
        <c:smooth val="0"/>
        <c:axId val="501073128"/>
        <c:axId val="501073456"/>
      </c:lineChart>
      <c:lineChart>
        <c:grouping val="standard"/>
        <c:varyColors val="0"/>
        <c:ser>
          <c:idx val="4"/>
          <c:order val="2"/>
          <c:tx>
            <c:strRef>
              <c:f>Sheet1!$F$1</c:f>
              <c:strCache>
                <c:ptCount val="1"/>
                <c:pt idx="0">
                  <c:v>Total Energy Costs</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numFmt formatCode="_(&quot;$&quot;* #,##0_);_(&quot;$&quot;* \(#,##0\);_(&quot;$&quot;* &quot;-&quot;_);_(@_)" sourceLinked="0"/>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400" b="1"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Sheet1!$A$2:$A$12</c:f>
              <c:strCache>
                <c:ptCount val="6"/>
                <c:pt idx="0">
                  <c:v>FY05 </c:v>
                </c:pt>
                <c:pt idx="1">
                  <c:v>FY14</c:v>
                </c:pt>
                <c:pt idx="2">
                  <c:v>FY15</c:v>
                </c:pt>
                <c:pt idx="3">
                  <c:v>FY16</c:v>
                </c:pt>
                <c:pt idx="4">
                  <c:v>FY17</c:v>
                </c:pt>
                <c:pt idx="5">
                  <c:v>FY18</c:v>
                </c:pt>
              </c:strCache>
            </c:strRef>
          </c:cat>
          <c:val>
            <c:numRef>
              <c:f>Sheet1!$F$2:$F$12</c:f>
              <c:numCache>
                <c:formatCode>_("$"* #,##0.00_);_("$"* \(#,##0.00\);_("$"* "-"??_);_(@_)</c:formatCode>
                <c:ptCount val="6"/>
                <c:pt idx="0">
                  <c:v>15092714.279999997</c:v>
                </c:pt>
                <c:pt idx="1">
                  <c:v>20129094.829999994</c:v>
                </c:pt>
                <c:pt idx="2">
                  <c:v>19579798.259999998</c:v>
                </c:pt>
                <c:pt idx="3">
                  <c:v>18441950.300000001</c:v>
                </c:pt>
                <c:pt idx="4">
                  <c:v>19164637.748</c:v>
                </c:pt>
                <c:pt idx="5">
                  <c:v>18006349.59</c:v>
                </c:pt>
              </c:numCache>
            </c:numRef>
          </c:val>
          <c:smooth val="0"/>
          <c:extLst>
            <c:ext xmlns:c16="http://schemas.microsoft.com/office/drawing/2014/chart" uri="{C3380CC4-5D6E-409C-BE32-E72D297353CC}">
              <c16:uniqueId val="{00000002-87B1-4B97-A946-15CF81F9C6A8}"/>
            </c:ext>
          </c:extLst>
        </c:ser>
        <c:dLbls>
          <c:showLegendKey val="0"/>
          <c:showVal val="0"/>
          <c:showCatName val="0"/>
          <c:showSerName val="0"/>
          <c:showPercent val="0"/>
          <c:showBubbleSize val="0"/>
        </c:dLbls>
        <c:marker val="1"/>
        <c:smooth val="0"/>
        <c:axId val="529146224"/>
        <c:axId val="529145240"/>
      </c:lineChart>
      <c:catAx>
        <c:axId val="501073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crossAx val="501073456"/>
        <c:crosses val="autoZero"/>
        <c:auto val="1"/>
        <c:lblAlgn val="ctr"/>
        <c:lblOffset val="100"/>
        <c:noMultiLvlLbl val="0"/>
      </c:catAx>
      <c:valAx>
        <c:axId val="501073456"/>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one"/>
        <c:spPr>
          <a:noFill/>
          <a:ln>
            <a:noFill/>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crossAx val="501073128"/>
        <c:crosses val="autoZero"/>
        <c:crossBetween val="between"/>
      </c:valAx>
      <c:valAx>
        <c:axId val="529145240"/>
        <c:scaling>
          <c:orientation val="minMax"/>
          <c:max val="31000000"/>
          <c:min val="15000000"/>
        </c:scaling>
        <c:delete val="0"/>
        <c:axPos val="r"/>
        <c:numFmt formatCode="_(&quot;$&quot;* #,##0_);_(&quot;$&quot;* \(#,##0\);_(&quot;$&quot;* &quot;-&quot;_);_(@_)" sourceLinked="0"/>
        <c:majorTickMark val="out"/>
        <c:minorTickMark val="none"/>
        <c:tickLblPos val="none"/>
        <c:spPr>
          <a:noFill/>
          <a:ln>
            <a:noFill/>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crossAx val="529146224"/>
        <c:crosses val="max"/>
        <c:crossBetween val="between"/>
      </c:valAx>
      <c:catAx>
        <c:axId val="529146224"/>
        <c:scaling>
          <c:orientation val="minMax"/>
        </c:scaling>
        <c:delete val="1"/>
        <c:axPos val="b"/>
        <c:numFmt formatCode="General" sourceLinked="1"/>
        <c:majorTickMark val="out"/>
        <c:minorTickMark val="none"/>
        <c:tickLblPos val="nextTo"/>
        <c:crossAx val="529145240"/>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solidFill>
            <a:sysClr val="windowText" lastClr="000000"/>
          </a:solidFill>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1"/>
          <c:order val="1"/>
          <c:tx>
            <c:strRef>
              <c:f>Sheet1!$H$1</c:f>
              <c:strCache>
                <c:ptCount val="1"/>
                <c:pt idx="0">
                  <c:v>EUI (kBtus per sq ft)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400" b="1"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Sheet1!$A$2:$A$12</c:f>
              <c:strCache>
                <c:ptCount val="6"/>
                <c:pt idx="0">
                  <c:v>FY05 </c:v>
                </c:pt>
                <c:pt idx="1">
                  <c:v>FY14</c:v>
                </c:pt>
                <c:pt idx="2">
                  <c:v>FY15</c:v>
                </c:pt>
                <c:pt idx="3">
                  <c:v>FY16</c:v>
                </c:pt>
                <c:pt idx="4">
                  <c:v>FY17</c:v>
                </c:pt>
                <c:pt idx="5">
                  <c:v>FY18</c:v>
                </c:pt>
              </c:strCache>
            </c:strRef>
          </c:cat>
          <c:val>
            <c:numRef>
              <c:f>Sheet1!$H$2:$H$12</c:f>
              <c:numCache>
                <c:formatCode>_(* #,##0.0_);_(* \(#,##0.0\);_(* "-"??_);_(@_)</c:formatCode>
                <c:ptCount val="6"/>
                <c:pt idx="0">
                  <c:v>124.69058376467713</c:v>
                </c:pt>
                <c:pt idx="1">
                  <c:v>107.03579634181926</c:v>
                </c:pt>
                <c:pt idx="2">
                  <c:v>111.00410930701838</c:v>
                </c:pt>
                <c:pt idx="3">
                  <c:v>98.931383782159401</c:v>
                </c:pt>
                <c:pt idx="4">
                  <c:v>103.05375246317745</c:v>
                </c:pt>
                <c:pt idx="5">
                  <c:v>105.1828450297286</c:v>
                </c:pt>
              </c:numCache>
            </c:numRef>
          </c:val>
          <c:smooth val="0"/>
          <c:extLst>
            <c:ext xmlns:c16="http://schemas.microsoft.com/office/drawing/2014/chart" uri="{C3380CC4-5D6E-409C-BE32-E72D297353CC}">
              <c16:uniqueId val="{00000000-6076-454E-A4C9-0FCC423073A1}"/>
            </c:ext>
          </c:extLst>
        </c:ser>
        <c:ser>
          <c:idx val="2"/>
          <c:order val="2"/>
          <c:tx>
            <c:strRef>
              <c:f>Sheet1!$I$1</c:f>
              <c:strCache>
                <c:ptCount val="1"/>
                <c:pt idx="0">
                  <c:v>FF EUI (Fossil-Fuel kBtus per sq ft)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400" b="1"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Sheet1!$A$2:$A$12</c:f>
              <c:strCache>
                <c:ptCount val="6"/>
                <c:pt idx="0">
                  <c:v>FY05 </c:v>
                </c:pt>
                <c:pt idx="1">
                  <c:v>FY14</c:v>
                </c:pt>
                <c:pt idx="2">
                  <c:v>FY15</c:v>
                </c:pt>
                <c:pt idx="3">
                  <c:v>FY16</c:v>
                </c:pt>
                <c:pt idx="4">
                  <c:v>FY17</c:v>
                </c:pt>
                <c:pt idx="5">
                  <c:v>FY18</c:v>
                </c:pt>
              </c:strCache>
            </c:strRef>
          </c:cat>
          <c:val>
            <c:numRef>
              <c:f>Sheet1!$I$2:$I$12</c:f>
              <c:numCache>
                <c:formatCode>_(* #,##0.0_);_(* \(#,##0.0\);_(* "-"??_);_(@_)</c:formatCode>
                <c:ptCount val="6"/>
                <c:pt idx="0">
                  <c:v>102.27033657732508</c:v>
                </c:pt>
                <c:pt idx="1">
                  <c:v>95.427718381966898</c:v>
                </c:pt>
                <c:pt idx="2">
                  <c:v>94.171307462510427</c:v>
                </c:pt>
                <c:pt idx="3">
                  <c:v>74.94036052242673</c:v>
                </c:pt>
                <c:pt idx="4">
                  <c:v>74.117577155564987</c:v>
                </c:pt>
                <c:pt idx="5">
                  <c:v>75.890908609973962</c:v>
                </c:pt>
              </c:numCache>
            </c:numRef>
          </c:val>
          <c:smooth val="0"/>
          <c:extLst>
            <c:ext xmlns:c16="http://schemas.microsoft.com/office/drawing/2014/chart" uri="{C3380CC4-5D6E-409C-BE32-E72D297353CC}">
              <c16:uniqueId val="{00000001-6076-454E-A4C9-0FCC423073A1}"/>
            </c:ext>
          </c:extLst>
        </c:ser>
        <c:dLbls>
          <c:showLegendKey val="0"/>
          <c:showVal val="0"/>
          <c:showCatName val="0"/>
          <c:showSerName val="0"/>
          <c:showPercent val="0"/>
          <c:showBubbleSize val="0"/>
        </c:dLbls>
        <c:marker val="1"/>
        <c:smooth val="0"/>
        <c:axId val="519828464"/>
        <c:axId val="519829448"/>
      </c:lineChart>
      <c:lineChart>
        <c:grouping val="standard"/>
        <c:varyColors val="0"/>
        <c:ser>
          <c:idx val="0"/>
          <c:order val="0"/>
          <c:tx>
            <c:strRef>
              <c:f>Sheet1!$G$1</c:f>
              <c:strCache>
                <c:ptCount val="1"/>
                <c:pt idx="0">
                  <c:v>Cost Use ($  per sq ft)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400" b="1" i="0" u="none" strike="noStrike" kern="1200" baseline="0">
                    <a:solidFill>
                      <a:schemeClr val="tx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Sheet1!$A$2:$A$12</c:f>
              <c:strCache>
                <c:ptCount val="6"/>
                <c:pt idx="0">
                  <c:v>FY05 </c:v>
                </c:pt>
                <c:pt idx="1">
                  <c:v>FY14</c:v>
                </c:pt>
                <c:pt idx="2">
                  <c:v>FY15</c:v>
                </c:pt>
                <c:pt idx="3">
                  <c:v>FY16</c:v>
                </c:pt>
                <c:pt idx="4">
                  <c:v>FY17</c:v>
                </c:pt>
                <c:pt idx="5">
                  <c:v>FY18</c:v>
                </c:pt>
              </c:strCache>
            </c:strRef>
          </c:cat>
          <c:val>
            <c:numRef>
              <c:f>Sheet1!$G$2:$G$12</c:f>
              <c:numCache>
                <c:formatCode>_("$"* #,##0.00_);_("$"* \(#,##0.00\);_("$"* "-"??_);_(@_)</c:formatCode>
                <c:ptCount val="6"/>
                <c:pt idx="0">
                  <c:v>2.0240471247149325</c:v>
                </c:pt>
                <c:pt idx="1">
                  <c:v>2.4108601715844427</c:v>
                </c:pt>
                <c:pt idx="2">
                  <c:v>2.3235214399506834</c:v>
                </c:pt>
                <c:pt idx="3">
                  <c:v>2.1631886824368265</c:v>
                </c:pt>
                <c:pt idx="4">
                  <c:v>2.342374698877979</c:v>
                </c:pt>
                <c:pt idx="5">
                  <c:v>2.1909881352634941</c:v>
                </c:pt>
              </c:numCache>
            </c:numRef>
          </c:val>
          <c:smooth val="0"/>
          <c:extLst>
            <c:ext xmlns:c16="http://schemas.microsoft.com/office/drawing/2014/chart" uri="{C3380CC4-5D6E-409C-BE32-E72D297353CC}">
              <c16:uniqueId val="{00000002-6076-454E-A4C9-0FCC423073A1}"/>
            </c:ext>
          </c:extLst>
        </c:ser>
        <c:dLbls>
          <c:showLegendKey val="0"/>
          <c:showVal val="0"/>
          <c:showCatName val="0"/>
          <c:showSerName val="0"/>
          <c:showPercent val="0"/>
          <c:showBubbleSize val="0"/>
        </c:dLbls>
        <c:marker val="1"/>
        <c:smooth val="0"/>
        <c:axId val="510831872"/>
        <c:axId val="510835152"/>
      </c:lineChart>
      <c:catAx>
        <c:axId val="519828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519829448"/>
        <c:crosses val="autoZero"/>
        <c:auto val="1"/>
        <c:lblAlgn val="ctr"/>
        <c:lblOffset val="100"/>
        <c:noMultiLvlLbl val="0"/>
      </c:catAx>
      <c:valAx>
        <c:axId val="519829448"/>
        <c:scaling>
          <c:orientation val="minMax"/>
          <c:min val="40"/>
        </c:scaling>
        <c:delete val="0"/>
        <c:axPos val="l"/>
        <c:majorGridlines>
          <c:spPr>
            <a:ln w="9525" cap="flat" cmpd="sng" algn="ctr">
              <a:solidFill>
                <a:schemeClr val="tx1">
                  <a:lumMod val="15000"/>
                  <a:lumOff val="85000"/>
                </a:schemeClr>
              </a:solidFill>
              <a:round/>
            </a:ln>
            <a:effectLst/>
          </c:spPr>
        </c:majorGridlines>
        <c:numFmt formatCode="_(* #,##0.0_);_(* \(#,##0.0\);_(* &quot;-&quot;??_);_(@_)" sourceLinked="1"/>
        <c:majorTickMark val="none"/>
        <c:minorTickMark val="none"/>
        <c:tickLblPos val="none"/>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19828464"/>
        <c:crosses val="autoZero"/>
        <c:crossBetween val="between"/>
      </c:valAx>
      <c:valAx>
        <c:axId val="510835152"/>
        <c:scaling>
          <c:orientation val="minMax"/>
          <c:max val="7"/>
        </c:scaling>
        <c:delete val="0"/>
        <c:axPos val="r"/>
        <c:numFmt formatCode="_(&quot;$&quot;* #,##0.00_);_(&quot;$&quot;* \(#,##0.00\);_(&quot;$&quot;* &quot;-&quot;??_);_(@_)" sourceLinked="1"/>
        <c:majorTickMark val="out"/>
        <c:minorTickMark val="none"/>
        <c:tickLblPos val="none"/>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10831872"/>
        <c:crosses val="max"/>
        <c:crossBetween val="between"/>
      </c:valAx>
      <c:catAx>
        <c:axId val="510831872"/>
        <c:scaling>
          <c:orientation val="minMax"/>
        </c:scaling>
        <c:delete val="1"/>
        <c:axPos val="b"/>
        <c:numFmt formatCode="General" sourceLinked="1"/>
        <c:majorTickMark val="out"/>
        <c:minorTickMark val="none"/>
        <c:tickLblPos val="nextTo"/>
        <c:crossAx val="510835152"/>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3"/>
          <c:order val="0"/>
          <c:tx>
            <c:strRef>
              <c:f>Sheet1!$K$1</c:f>
              <c:strCache>
                <c:ptCount val="1"/>
                <c:pt idx="0">
                  <c:v>FF EUI % Change Compared to FY05</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400" b="1"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strRef>
              <c:f>Sheet1!$A$2:$A$12</c:f>
              <c:strCache>
                <c:ptCount val="6"/>
                <c:pt idx="0">
                  <c:v>FY05 </c:v>
                </c:pt>
                <c:pt idx="1">
                  <c:v>FY14</c:v>
                </c:pt>
                <c:pt idx="2">
                  <c:v>FY15</c:v>
                </c:pt>
                <c:pt idx="3">
                  <c:v>FY16</c:v>
                </c:pt>
                <c:pt idx="4">
                  <c:v>FY17</c:v>
                </c:pt>
                <c:pt idx="5">
                  <c:v>FY18</c:v>
                </c:pt>
              </c:strCache>
            </c:strRef>
          </c:cat>
          <c:val>
            <c:numRef>
              <c:f>Sheet1!$K$2:$K$12</c:f>
              <c:numCache>
                <c:formatCode>0.0%</c:formatCode>
                <c:ptCount val="6"/>
                <c:pt idx="1">
                  <c:v>-6.6907164133410135E-2</c:v>
                </c:pt>
                <c:pt idx="2">
                  <c:v>-7.9192358076294211E-2</c:v>
                </c:pt>
                <c:pt idx="3">
                  <c:v>-0.26723267928461902</c:v>
                </c:pt>
                <c:pt idx="4">
                  <c:v>-0.27527786026668855</c:v>
                </c:pt>
                <c:pt idx="5">
                  <c:v>-0.25793821405296757</c:v>
                </c:pt>
              </c:numCache>
            </c:numRef>
          </c:val>
          <c:smooth val="0"/>
          <c:extLst>
            <c:ext xmlns:c16="http://schemas.microsoft.com/office/drawing/2014/chart" uri="{C3380CC4-5D6E-409C-BE32-E72D297353CC}">
              <c16:uniqueId val="{00000000-6AD1-46A5-900B-07A2A598533A}"/>
            </c:ext>
          </c:extLst>
        </c:ser>
        <c:ser>
          <c:idx val="4"/>
          <c:order val="1"/>
          <c:tx>
            <c:strRef>
              <c:f>Sheet1!$M$1</c:f>
              <c:strCache>
                <c:ptCount val="1"/>
                <c:pt idx="0">
                  <c:v>EO 2016-03 Target of (30.0)% by 2020</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strRef>
              <c:f>Sheet1!$A$2:$A$12</c:f>
              <c:strCache>
                <c:ptCount val="6"/>
                <c:pt idx="0">
                  <c:v>FY05 </c:v>
                </c:pt>
                <c:pt idx="1">
                  <c:v>FY14</c:v>
                </c:pt>
                <c:pt idx="2">
                  <c:v>FY15</c:v>
                </c:pt>
                <c:pt idx="3">
                  <c:v>FY16</c:v>
                </c:pt>
                <c:pt idx="4">
                  <c:v>FY17</c:v>
                </c:pt>
                <c:pt idx="5">
                  <c:v>FY18</c:v>
                </c:pt>
              </c:strCache>
            </c:strRef>
          </c:cat>
          <c:val>
            <c:numRef>
              <c:f>Sheet1!$M$2:$M$12</c:f>
              <c:numCache>
                <c:formatCode>0%</c:formatCode>
                <c:ptCount val="6"/>
                <c:pt idx="1">
                  <c:v>-0.3</c:v>
                </c:pt>
                <c:pt idx="2">
                  <c:v>-0.3</c:v>
                </c:pt>
                <c:pt idx="3">
                  <c:v>-0.3</c:v>
                </c:pt>
                <c:pt idx="4">
                  <c:v>-0.3</c:v>
                </c:pt>
                <c:pt idx="5">
                  <c:v>-0.3</c:v>
                </c:pt>
              </c:numCache>
            </c:numRef>
          </c:val>
          <c:smooth val="0"/>
          <c:extLst>
            <c:ext xmlns:c16="http://schemas.microsoft.com/office/drawing/2014/chart" uri="{C3380CC4-5D6E-409C-BE32-E72D297353CC}">
              <c16:uniqueId val="{00000001-6AD1-46A5-900B-07A2A598533A}"/>
            </c:ext>
          </c:extLst>
        </c:ser>
        <c:dLbls>
          <c:showLegendKey val="0"/>
          <c:showVal val="0"/>
          <c:showCatName val="0"/>
          <c:showSerName val="0"/>
          <c:showPercent val="0"/>
          <c:showBubbleSize val="0"/>
        </c:dLbls>
        <c:marker val="1"/>
        <c:smooth val="0"/>
        <c:axId val="531713848"/>
        <c:axId val="531712208"/>
      </c:lineChart>
      <c:catAx>
        <c:axId val="531713848"/>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crossAx val="531712208"/>
        <c:crosses val="autoZero"/>
        <c:auto val="1"/>
        <c:lblAlgn val="ctr"/>
        <c:lblOffset val="100"/>
        <c:noMultiLvlLbl val="0"/>
      </c:catAx>
      <c:valAx>
        <c:axId val="5317122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crossAx val="531713848"/>
        <c:crosses val="autoZero"/>
        <c:crossBetween val="between"/>
      </c:valAx>
      <c:spPr>
        <a:noFill/>
        <a:ln>
          <a:noFill/>
        </a:ln>
        <a:effectLst/>
      </c:spPr>
    </c:plotArea>
    <c:legend>
      <c:legendPos val="b"/>
      <c:layout>
        <c:manualLayout>
          <c:xMode val="edge"/>
          <c:yMode val="edge"/>
          <c:x val="2.2613532320087896E-2"/>
          <c:y val="0.86818214158250839"/>
          <c:w val="0.93292895074162241"/>
          <c:h val="0.13181785841749158"/>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solidFill>
            <a:sysClr val="windowText" lastClr="000000"/>
          </a:solidFill>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Chart!$D$2</c:f>
              <c:strCache>
                <c:ptCount val="1"/>
                <c:pt idx="0">
                  <c:v>Total Steam Costs</c:v>
                </c:pt>
              </c:strCache>
            </c:strRef>
          </c:tx>
          <c:spPr>
            <a:solidFill>
              <a:schemeClr val="accent1"/>
            </a:solidFill>
            <a:ln>
              <a:noFill/>
            </a:ln>
            <a:effectLst/>
          </c:spPr>
          <c:invertIfNegative val="0"/>
          <c:dLbls>
            <c:spPr>
              <a:noFill/>
              <a:ln>
                <a:noFill/>
              </a:ln>
              <a:effectLst/>
            </c:spPr>
            <c:txPr>
              <a:bodyPr rot="-5400000" spcFirstLastPara="1" vertOverflow="ellipsis" wrap="square" anchor="ctr" anchorCtr="1"/>
              <a:lstStyle/>
              <a:p>
                <a:pPr>
                  <a:defRPr sz="12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Chart!$A$3:$A$16</c:f>
              <c:numCache>
                <c:formatCode>General</c:formatCode>
                <c:ptCount val="14"/>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numCache>
            </c:numRef>
          </c:cat>
          <c:val>
            <c:numRef>
              <c:f>Chart!$D$3:$D$16</c:f>
              <c:numCache>
                <c:formatCode>_("$"* #,##0_);_("$"* \(#,##0\);_("$"* "-"??_);_(@_)</c:formatCode>
                <c:ptCount val="14"/>
                <c:pt idx="0">
                  <c:v>1218017.0200000003</c:v>
                </c:pt>
                <c:pt idx="1">
                  <c:v>1277383.8800000001</c:v>
                </c:pt>
                <c:pt idx="2">
                  <c:v>1522616.67</c:v>
                </c:pt>
                <c:pt idx="3">
                  <c:v>1572658.0299999996</c:v>
                </c:pt>
                <c:pt idx="4">
                  <c:v>1741413.51</c:v>
                </c:pt>
                <c:pt idx="5">
                  <c:v>1674234.14</c:v>
                </c:pt>
                <c:pt idx="6">
                  <c:v>1694908.64</c:v>
                </c:pt>
                <c:pt idx="7">
                  <c:v>1600466.09</c:v>
                </c:pt>
                <c:pt idx="8">
                  <c:v>2065869.18</c:v>
                </c:pt>
                <c:pt idx="9">
                  <c:v>2554222.8999999994</c:v>
                </c:pt>
                <c:pt idx="10">
                  <c:v>2565896.92</c:v>
                </c:pt>
                <c:pt idx="11">
                  <c:v>2254234.0100000002</c:v>
                </c:pt>
                <c:pt idx="12">
                  <c:v>3199188.8739999994</c:v>
                </c:pt>
              </c:numCache>
            </c:numRef>
          </c:val>
          <c:extLst>
            <c:ext xmlns:c16="http://schemas.microsoft.com/office/drawing/2014/chart" uri="{C3380CC4-5D6E-409C-BE32-E72D297353CC}">
              <c16:uniqueId val="{00000000-8963-451A-80C0-879BCC1EC022}"/>
            </c:ext>
          </c:extLst>
        </c:ser>
        <c:ser>
          <c:idx val="1"/>
          <c:order val="1"/>
          <c:tx>
            <c:strRef>
              <c:f>Chart!$E$2</c:f>
              <c:strCache>
                <c:ptCount val="1"/>
                <c:pt idx="0">
                  <c:v> Total Natural Gas Costs</c:v>
                </c:pt>
              </c:strCache>
            </c:strRef>
          </c:tx>
          <c:spPr>
            <a:solidFill>
              <a:schemeClr val="accent2"/>
            </a:solidFill>
            <a:ln>
              <a:noFill/>
            </a:ln>
            <a:effectLst/>
          </c:spPr>
          <c:invertIfNegative val="0"/>
          <c:dPt>
            <c:idx val="13"/>
            <c:invertIfNegative val="0"/>
            <c:bubble3D val="0"/>
            <c:spPr>
              <a:solidFill>
                <a:schemeClr val="accent2"/>
              </a:solidFill>
              <a:ln>
                <a:noFill/>
              </a:ln>
              <a:effectLst/>
            </c:spPr>
            <c:extLst>
              <c:ext xmlns:c16="http://schemas.microsoft.com/office/drawing/2014/chart" uri="{C3380CC4-5D6E-409C-BE32-E72D297353CC}">
                <c16:uniqueId val="{00000002-8963-451A-80C0-879BCC1EC022}"/>
              </c:ext>
            </c:extLst>
          </c:dPt>
          <c:dLbls>
            <c:spPr>
              <a:noFill/>
              <a:ln>
                <a:noFill/>
              </a:ln>
              <a:effectLst/>
            </c:spPr>
            <c:txPr>
              <a:bodyPr rot="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Chart!$A$3:$A$16</c:f>
              <c:numCache>
                <c:formatCode>General</c:formatCode>
                <c:ptCount val="14"/>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numCache>
            </c:numRef>
          </c:cat>
          <c:val>
            <c:numRef>
              <c:f>Chart!$E$3:$E$16</c:f>
              <c:numCache>
                <c:formatCode>General</c:formatCode>
                <c:ptCount val="14"/>
                <c:pt idx="13" formatCode="_(&quot;$&quot;* #,##0_);_(&quot;$&quot;* \(#,##0\);_(&quot;$&quot;* &quot;-&quot;??_);_(@_)">
                  <c:v>945781.39</c:v>
                </c:pt>
              </c:numCache>
            </c:numRef>
          </c:val>
          <c:extLst>
            <c:ext xmlns:c16="http://schemas.microsoft.com/office/drawing/2014/chart" uri="{C3380CC4-5D6E-409C-BE32-E72D297353CC}">
              <c16:uniqueId val="{00000003-8963-451A-80C0-879BCC1EC022}"/>
            </c:ext>
          </c:extLst>
        </c:ser>
        <c:dLbls>
          <c:showLegendKey val="0"/>
          <c:showVal val="0"/>
          <c:showCatName val="0"/>
          <c:showSerName val="0"/>
          <c:showPercent val="0"/>
          <c:showBubbleSize val="0"/>
        </c:dLbls>
        <c:gapWidth val="52"/>
        <c:axId val="485131464"/>
        <c:axId val="485133760"/>
      </c:barChart>
      <c:lineChart>
        <c:grouping val="standard"/>
        <c:varyColors val="0"/>
        <c:ser>
          <c:idx val="2"/>
          <c:order val="2"/>
          <c:tx>
            <c:strRef>
              <c:f>Chart!$F$2</c:f>
              <c:strCache>
                <c:ptCount val="1"/>
                <c:pt idx="0">
                  <c:v>Cost Per Mlbs of Steam</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1200" b="1"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15:showLeaderLines val="0"/>
              </c:ext>
            </c:extLst>
          </c:dLbls>
          <c:cat>
            <c:numRef>
              <c:f>Chart!$A$3:$A$16</c:f>
              <c:numCache>
                <c:formatCode>General</c:formatCode>
                <c:ptCount val="14"/>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numCache>
            </c:numRef>
          </c:cat>
          <c:val>
            <c:numRef>
              <c:f>Chart!$F$3:$F$15</c:f>
              <c:numCache>
                <c:formatCode>_("$"* #,##0.00_);_("$"* \(#,##0.00\);_("$"* "-"??_);_(@_)</c:formatCode>
                <c:ptCount val="13"/>
                <c:pt idx="0">
                  <c:v>21.345707478516584</c:v>
                </c:pt>
                <c:pt idx="1">
                  <c:v>24.979562416059085</c:v>
                </c:pt>
                <c:pt idx="2">
                  <c:v>28.734737456337395</c:v>
                </c:pt>
                <c:pt idx="3">
                  <c:v>29.218457037763539</c:v>
                </c:pt>
                <c:pt idx="4">
                  <c:v>35.478672316643163</c:v>
                </c:pt>
                <c:pt idx="5">
                  <c:v>36.192715905079389</c:v>
                </c:pt>
                <c:pt idx="6">
                  <c:v>35.030723083431958</c:v>
                </c:pt>
                <c:pt idx="7">
                  <c:v>35.890675873532082</c:v>
                </c:pt>
                <c:pt idx="8">
                  <c:v>41.288770482055938</c:v>
                </c:pt>
                <c:pt idx="9">
                  <c:v>42.67955597084007</c:v>
                </c:pt>
                <c:pt idx="10">
                  <c:v>46.500277182506437</c:v>
                </c:pt>
                <c:pt idx="11">
                  <c:v>48.361749741267907</c:v>
                </c:pt>
                <c:pt idx="12">
                  <c:v>67.581448878465537</c:v>
                </c:pt>
              </c:numCache>
            </c:numRef>
          </c:val>
          <c:smooth val="0"/>
          <c:extLst>
            <c:ext xmlns:c16="http://schemas.microsoft.com/office/drawing/2014/chart" uri="{C3380CC4-5D6E-409C-BE32-E72D297353CC}">
              <c16:uniqueId val="{00000004-8963-451A-80C0-879BCC1EC022}"/>
            </c:ext>
          </c:extLst>
        </c:ser>
        <c:dLbls>
          <c:showLegendKey val="0"/>
          <c:showVal val="0"/>
          <c:showCatName val="0"/>
          <c:showSerName val="0"/>
          <c:showPercent val="0"/>
          <c:showBubbleSize val="0"/>
        </c:dLbls>
        <c:marker val="1"/>
        <c:smooth val="0"/>
        <c:axId val="523287736"/>
        <c:axId val="523289048"/>
      </c:lineChart>
      <c:catAx>
        <c:axId val="485131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485133760"/>
        <c:crosses val="autoZero"/>
        <c:auto val="1"/>
        <c:lblAlgn val="ctr"/>
        <c:lblOffset val="100"/>
        <c:noMultiLvlLbl val="0"/>
      </c:catAx>
      <c:valAx>
        <c:axId val="48513376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one"/>
        <c:spPr>
          <a:noFill/>
          <a:ln>
            <a:noFill/>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485131464"/>
        <c:crosses val="autoZero"/>
        <c:crossBetween val="between"/>
      </c:valAx>
      <c:valAx>
        <c:axId val="523289048"/>
        <c:scaling>
          <c:orientation val="minMax"/>
        </c:scaling>
        <c:delete val="0"/>
        <c:axPos val="r"/>
        <c:numFmt formatCode="_(&quot;$&quot;* #,##0.00_);_(&quot;$&quot;* \(#,##0.00\);_(&quot;$&quot;* &quot;-&quot;??_);_(@_)" sourceLinked="1"/>
        <c:majorTickMark val="out"/>
        <c:minorTickMark val="none"/>
        <c:tickLblPos val="none"/>
        <c:spPr>
          <a:noFill/>
          <a:ln>
            <a:noFill/>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523287736"/>
        <c:crosses val="max"/>
        <c:crossBetween val="between"/>
      </c:valAx>
      <c:catAx>
        <c:axId val="523287736"/>
        <c:scaling>
          <c:orientation val="minMax"/>
        </c:scaling>
        <c:delete val="1"/>
        <c:axPos val="b"/>
        <c:numFmt formatCode="General" sourceLinked="1"/>
        <c:majorTickMark val="out"/>
        <c:minorTickMark val="none"/>
        <c:tickLblPos val="nextTo"/>
        <c:crossAx val="523289048"/>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b="1">
          <a:solidFill>
            <a:sysClr val="windowText" lastClr="000000"/>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F5DCD3-F19E-4007-8825-0C17B7048B56}" type="datetimeFigureOut">
              <a:rPr lang="en-US" smtClean="0"/>
              <a:t>4/18/2019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3A83B4-1A39-43E6-BDAA-D4E096D0482B}" type="slidenum">
              <a:rPr lang="en-US" smtClean="0"/>
              <a:t>‹#›</a:t>
            </a:fld>
            <a:endParaRPr lang="en-US"/>
          </a:p>
        </p:txBody>
      </p:sp>
    </p:spTree>
    <p:extLst>
      <p:ext uri="{BB962C8B-B14F-4D97-AF65-F5344CB8AC3E}">
        <p14:creationId xmlns:p14="http://schemas.microsoft.com/office/powerpoint/2010/main" val="3546733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25x25.org/index.php?option=com_content&amp;task=view&amp;id=12&amp;Itemid=41"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Since 2004, New Hampshire has been working to improve energy usage in state buildings. Executive Order 2004-7 (2004) authorized a committee to develop an energy reduction goal and plan, a procedure for conducting audits of facilities that score between 40 and 60 on the ENERGY STAR benchmarking system, new energy efficiency standards for new construction, and a procedure for commissioning new facilities that ensures adoption of energy-efficient design specifications and equipment operations.</a:t>
            </a:r>
          </a:p>
          <a:p>
            <a:r>
              <a:rPr lang="en-US" dirty="0" smtClean="0"/>
              <a:t>•         In 2010, SB73  mandated that all agencies enter energy, water, and sewer data into a statewide tracking database in order to assess progress and properly benchmark success.</a:t>
            </a:r>
          </a:p>
          <a:p>
            <a:r>
              <a:rPr lang="en-US" dirty="0" smtClean="0"/>
              <a:t>•         New Hampshire law (RSA 155-A:13) requires that any state owned building that is newly constructed, reconstructed, altered or renovated such that it constitutes a major project, must meet a high performance design standard. The incremental costs related to any energy efficiency and sustainable design features may be recouped over a 10 year period.</a:t>
            </a:r>
          </a:p>
          <a:p>
            <a:r>
              <a:rPr lang="en-US" dirty="0" smtClean="0"/>
              <a:t>•         Executive Order 2011-01 called for a 25% reduction in fossil fuel energy usage in state buildings by 2025 and a system to track and benchmark progress toward this goal.  The significant energy efficiency efforts and results thus far have already reduced fossil fuel energy use by 21% per square foot in State Buildings.</a:t>
            </a:r>
          </a:p>
          <a:p>
            <a:r>
              <a:rPr lang="en-US" dirty="0" smtClean="0"/>
              <a:t>•         On May 6, 2016 Executive Order 2016-03 (supersedes EO 2011-01) was signed setting new, aggressive goals for state government on energy efficiency, conservation and renewable energy.  This Executive Order recognizes the significant energy efficiency efforts and results thus far have already reduced fossil fuel energy use by 21% per square foot in State Buildings and sets new savings targets for State Vehicle Fleet and State Building energy use. Further it sets updated goals of reducing fossil fuel use at state-owned facilities by 30 percent by 2020, 40 percent by 2025 and 50 percent by 2030, compared to a 2005 baseline; reducing greenhouse gas emissions from the state passenger vehicle fleet by 30 percent on a metric-ton basis by 2030, as compared to a 2010 baseline; enhancing construction and renovation standards; and increasing management and tracking of energy consumption.</a:t>
            </a:r>
          </a:p>
          <a:p>
            <a:endParaRPr lang="en-US" dirty="0" smtClean="0"/>
          </a:p>
          <a:p>
            <a:r>
              <a:rPr lang="en-US" dirty="0" smtClean="0"/>
              <a:t>2004-7 http://sos.nh.gov/WorkArea/DownloadAsset.aspx?id=24456 </a:t>
            </a:r>
          </a:p>
          <a:p>
            <a:r>
              <a:rPr lang="en-US" dirty="0" smtClean="0"/>
              <a:t>2005-4 http://sos.nh.gov/WorkArea/DownloadAsset.aspx?id=24529</a:t>
            </a:r>
          </a:p>
          <a:p>
            <a:r>
              <a:rPr lang="en-US" dirty="0" smtClean="0"/>
              <a:t>2011-1</a:t>
            </a:r>
          </a:p>
          <a:p>
            <a:r>
              <a:rPr lang="en-US" dirty="0" smtClean="0"/>
              <a:t>2016-3</a:t>
            </a:r>
          </a:p>
          <a:p>
            <a:endParaRPr lang="en-US" dirty="0" smtClean="0"/>
          </a:p>
          <a:p>
            <a:r>
              <a:rPr lang="en-US" dirty="0" smtClean="0"/>
              <a:t>SB73 - http://www.gencourt.state.nh.us/legislation/2010/SB0073.html</a:t>
            </a:r>
          </a:p>
          <a:p>
            <a:r>
              <a:rPr lang="en-US" dirty="0" smtClean="0"/>
              <a:t>RSA</a:t>
            </a:r>
            <a:r>
              <a:rPr lang="en-US" baseline="0" dirty="0" smtClean="0"/>
              <a:t> 155-A:13 http://www.gencourt.state.nh.us/rsa/html/XII/155-A/155-A-13.htm</a:t>
            </a:r>
            <a:endParaRPr lang="en-US" dirty="0" smtClean="0"/>
          </a:p>
          <a:p>
            <a:endParaRPr lang="en-US" dirty="0"/>
          </a:p>
        </p:txBody>
      </p:sp>
      <p:sp>
        <p:nvSpPr>
          <p:cNvPr id="4" name="Slide Number Placeholder 3"/>
          <p:cNvSpPr>
            <a:spLocks noGrp="1"/>
          </p:cNvSpPr>
          <p:nvPr>
            <p:ph type="sldNum" sz="quarter" idx="10"/>
          </p:nvPr>
        </p:nvSpPr>
        <p:spPr/>
        <p:txBody>
          <a:bodyPr/>
          <a:lstStyle/>
          <a:p>
            <a:fld id="{E53A83B4-1A39-43E6-BDAA-D4E096D0482B}" type="slidenum">
              <a:rPr lang="en-US" smtClean="0"/>
              <a:t>3</a:t>
            </a:fld>
            <a:endParaRPr lang="en-US"/>
          </a:p>
        </p:txBody>
      </p:sp>
    </p:spTree>
    <p:extLst>
      <p:ext uri="{BB962C8B-B14F-4D97-AF65-F5344CB8AC3E}">
        <p14:creationId xmlns:p14="http://schemas.microsoft.com/office/powerpoint/2010/main" val="7310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Based on a conservative average effective lifespan of 15 years, these 17 completed energy efficiency projects will save the state nearly $1.2 million in avoided energy costs over their expected lifetimes (at current energy rates). </a:t>
            </a:r>
            <a:endParaRPr lang="en-US" dirty="0"/>
          </a:p>
        </p:txBody>
      </p:sp>
      <p:sp>
        <p:nvSpPr>
          <p:cNvPr id="4" name="Slide Number Placeholder 3"/>
          <p:cNvSpPr>
            <a:spLocks noGrp="1"/>
          </p:cNvSpPr>
          <p:nvPr>
            <p:ph type="sldNum" sz="quarter" idx="10"/>
          </p:nvPr>
        </p:nvSpPr>
        <p:spPr/>
        <p:txBody>
          <a:bodyPr/>
          <a:lstStyle/>
          <a:p>
            <a:fld id="{E53A83B4-1A39-43E6-BDAA-D4E096D0482B}" type="slidenum">
              <a:rPr lang="en-US" smtClean="0"/>
              <a:t>14</a:t>
            </a:fld>
            <a:endParaRPr lang="en-US"/>
          </a:p>
        </p:txBody>
      </p:sp>
    </p:spTree>
    <p:extLst>
      <p:ext uri="{BB962C8B-B14F-4D97-AF65-F5344CB8AC3E}">
        <p14:creationId xmlns:p14="http://schemas.microsoft.com/office/powerpoint/2010/main" val="3293721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first ESPC includes twenty-eight (28) buildings located in downtown Concord and on the State Office Park South. The latest ESPC includes twenty-nine (29) buildings in the Seacoast region belonging to five individual agencies (Department of Administrative Services, Employment Security, Fish &amp; Game Department, Department of Natural &amp; Cultural Resources, and the Department of Transportation).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ESPCs are a way for agencies to implement large scale energy saving measures in their buildings with no up-front capital expenditures. Agencies pay for measures over time from the guaranteed energy savings associated with the projects using their utility budgets. Departments see no difference in their total expenditures because the ESPC payments are offset by reduced energy bills. Construction of the Concord ESPC commenced in FY 2018 and the Seacoast ESPC will likely begin construction in FY 2019. </a:t>
            </a:r>
            <a:endParaRPr lang="en-US" dirty="0"/>
          </a:p>
        </p:txBody>
      </p:sp>
      <p:sp>
        <p:nvSpPr>
          <p:cNvPr id="4" name="Slide Number Placeholder 3"/>
          <p:cNvSpPr>
            <a:spLocks noGrp="1"/>
          </p:cNvSpPr>
          <p:nvPr>
            <p:ph type="sldNum" sz="quarter" idx="10"/>
          </p:nvPr>
        </p:nvSpPr>
        <p:spPr/>
        <p:txBody>
          <a:bodyPr/>
          <a:lstStyle/>
          <a:p>
            <a:fld id="{E53A83B4-1A39-43E6-BDAA-D4E096D0482B}" type="slidenum">
              <a:rPr lang="en-US" smtClean="0"/>
              <a:t>15</a:t>
            </a:fld>
            <a:endParaRPr lang="en-US"/>
          </a:p>
        </p:txBody>
      </p:sp>
    </p:spTree>
    <p:extLst>
      <p:ext uri="{BB962C8B-B14F-4D97-AF65-F5344CB8AC3E}">
        <p14:creationId xmlns:p14="http://schemas.microsoft.com/office/powerpoint/2010/main" val="2708979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A83B4-1A39-43E6-BDAA-D4E096D0482B}" type="slidenum">
              <a:rPr lang="en-US" smtClean="0"/>
              <a:t>16</a:t>
            </a:fld>
            <a:endParaRPr lang="en-US"/>
          </a:p>
        </p:txBody>
      </p:sp>
    </p:spTree>
    <p:extLst>
      <p:ext uri="{BB962C8B-B14F-4D97-AF65-F5344CB8AC3E}">
        <p14:creationId xmlns:p14="http://schemas.microsoft.com/office/powerpoint/2010/main" val="1159164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A83B4-1A39-43E6-BDAA-D4E096D0482B}" type="slidenum">
              <a:rPr lang="en-US" smtClean="0"/>
              <a:t>18</a:t>
            </a:fld>
            <a:endParaRPr lang="en-US"/>
          </a:p>
        </p:txBody>
      </p:sp>
    </p:spTree>
    <p:extLst>
      <p:ext uri="{BB962C8B-B14F-4D97-AF65-F5344CB8AC3E}">
        <p14:creationId xmlns:p14="http://schemas.microsoft.com/office/powerpoint/2010/main" val="1159164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BDCE41-67E3-4560-93B0-C2EBD1958832}" type="slidenum">
              <a:rPr lang="en-US" altLang="en-US"/>
              <a:pPr/>
              <a:t>4</a:t>
            </a:fld>
            <a:endParaRPr lang="en-US" alt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r>
              <a:rPr lang="en-US" altLang="en-US"/>
              <a:t>Any new construction, reconstruction, alteration, or maintenance in any state owned building, plant, fixture, or facility, as defined by Chapter 155-A:13 of the State Building Code and its noted exceptions, shall conform to standards not less than those established by Standard 189.1-2009, Standard for the Design of High-Performance Green Buildings, as published by ANSI/ASHRAE/USGBC/IES</a:t>
            </a:r>
          </a:p>
        </p:txBody>
      </p:sp>
    </p:spTree>
    <p:extLst>
      <p:ext uri="{BB962C8B-B14F-4D97-AF65-F5344CB8AC3E}">
        <p14:creationId xmlns:p14="http://schemas.microsoft.com/office/powerpoint/2010/main" val="1888688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FACE86-DA7A-41C8-BA9A-2E78AAD167D6}" type="slidenum">
              <a:rPr lang="en-US" altLang="en-US"/>
              <a:pPr/>
              <a:t>5</a:t>
            </a:fld>
            <a:endParaRPr lang="en-US" alt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solidFill>
                  <a:srgbClr val="FF0000"/>
                </a:solidFill>
                <a:latin typeface="Arial" charset="0"/>
              </a:rPr>
              <a:t>Source(s):  </a:t>
            </a:r>
            <a:r>
              <a:rPr lang="en-US" altLang="en-US" sz="1200" dirty="0" smtClean="0">
                <a:solidFill>
                  <a:srgbClr val="FF0000"/>
                </a:solidFill>
                <a:latin typeface="Arial" charset="0"/>
                <a:hlinkClick r:id="rId3"/>
              </a:rPr>
              <a:t>http://www.25x25.org/index.php?option=com_content&amp;task=view&amp;id=12&amp;Itemid=41</a:t>
            </a:r>
            <a:r>
              <a:rPr lang="en-US" altLang="en-US" sz="1200" dirty="0" smtClean="0">
                <a:solidFill>
                  <a:srgbClr val="FF0000"/>
                </a:solidFill>
                <a:latin typeface="Arial" charset="0"/>
              </a:rPr>
              <a:t> </a:t>
            </a:r>
          </a:p>
          <a:p>
            <a:endParaRPr lang="en-US" altLang="en-US" dirty="0"/>
          </a:p>
        </p:txBody>
      </p:sp>
    </p:spTree>
    <p:extLst>
      <p:ext uri="{BB962C8B-B14F-4D97-AF65-F5344CB8AC3E}">
        <p14:creationId xmlns:p14="http://schemas.microsoft.com/office/powerpoint/2010/main" val="702959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State owns and operates more than 500 buildings and occupies many more in the form of leased space. The State’s energy portfolio has changed significantly since FY2005. This change is illustrated in </a:t>
            </a:r>
            <a:r>
              <a:rPr lang="en-US" sz="1200" i="1" kern="1200" dirty="0" smtClean="0">
                <a:solidFill>
                  <a:schemeClr val="tx1"/>
                </a:solidFill>
                <a:effectLst/>
                <a:latin typeface="+mn-lt"/>
                <a:ea typeface="+mn-ea"/>
                <a:cs typeface="+mn-cs"/>
              </a:rPr>
              <a:t>Figure 1 </a:t>
            </a:r>
            <a:r>
              <a:rPr lang="en-US" sz="1200" kern="1200" dirty="0" smtClean="0">
                <a:solidFill>
                  <a:schemeClr val="tx1"/>
                </a:solidFill>
                <a:effectLst/>
                <a:latin typeface="+mn-lt"/>
                <a:ea typeface="+mn-ea"/>
                <a:cs typeface="+mn-cs"/>
              </a:rPr>
              <a:t>below, by detailing total building energy consumption, energy costs, and square footage and comparing the baseline year FY2005 to FY2014 - FY2018.</a:t>
            </a:r>
          </a:p>
          <a:p>
            <a:endParaRPr lang="en-US" sz="1200" kern="1200" dirty="0" smtClean="0">
              <a:solidFill>
                <a:schemeClr val="tx1"/>
              </a:solidFill>
              <a:effectLst/>
              <a:latin typeface="+mn-lt"/>
              <a:ea typeface="+mn-ea"/>
              <a:cs typeface="+mn-cs"/>
            </a:endParaRPr>
          </a:p>
          <a:p>
            <a:r>
              <a:rPr lang="en-US" dirty="0" smtClean="0"/>
              <a:t>The State’s estimated avoided fossil-fuel energy costs were calculated by taking into consideration weather normalization (measures the impact of weather on energy consumption), energy efficiency investments and fossil-fuel switching projects. </a:t>
            </a:r>
            <a:endParaRPr lang="en-US" dirty="0"/>
          </a:p>
        </p:txBody>
      </p:sp>
      <p:sp>
        <p:nvSpPr>
          <p:cNvPr id="4" name="Slide Number Placeholder 3"/>
          <p:cNvSpPr>
            <a:spLocks noGrp="1"/>
          </p:cNvSpPr>
          <p:nvPr>
            <p:ph type="sldNum" sz="quarter" idx="10"/>
          </p:nvPr>
        </p:nvSpPr>
        <p:spPr/>
        <p:txBody>
          <a:bodyPr/>
          <a:lstStyle/>
          <a:p>
            <a:fld id="{E53A83B4-1A39-43E6-BDAA-D4E096D0482B}" type="slidenum">
              <a:rPr lang="en-US" smtClean="0"/>
              <a:t>8</a:t>
            </a:fld>
            <a:endParaRPr lang="en-US"/>
          </a:p>
        </p:txBody>
      </p:sp>
    </p:spTree>
    <p:extLst>
      <p:ext uri="{BB962C8B-B14F-4D97-AF65-F5344CB8AC3E}">
        <p14:creationId xmlns:p14="http://schemas.microsoft.com/office/powerpoint/2010/main" val="3156872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A83B4-1A39-43E6-BDAA-D4E096D0482B}" type="slidenum">
              <a:rPr lang="en-US" smtClean="0"/>
              <a:t>9</a:t>
            </a:fld>
            <a:endParaRPr lang="en-US"/>
          </a:p>
        </p:txBody>
      </p:sp>
    </p:spTree>
    <p:extLst>
      <p:ext uri="{BB962C8B-B14F-4D97-AF65-F5344CB8AC3E}">
        <p14:creationId xmlns:p14="http://schemas.microsoft.com/office/powerpoint/2010/main" val="535903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Why FY05</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Fossil-fuel energy use is reported as a percentage of the State’s total energy consumption. As summarized in </a:t>
            </a:r>
            <a:r>
              <a:rPr lang="en-US" sz="1200" i="1" kern="1200" dirty="0" smtClean="0">
                <a:solidFill>
                  <a:schemeClr val="tx1"/>
                </a:solidFill>
                <a:effectLst/>
                <a:latin typeface="+mn-lt"/>
                <a:ea typeface="+mn-ea"/>
                <a:cs typeface="+mn-cs"/>
              </a:rPr>
              <a:t>Table 1 </a:t>
            </a:r>
            <a:r>
              <a:rPr lang="en-US" sz="1200" kern="1200" dirty="0" smtClean="0">
                <a:solidFill>
                  <a:schemeClr val="tx1"/>
                </a:solidFill>
                <a:effectLst/>
                <a:latin typeface="+mn-lt"/>
                <a:ea typeface="+mn-ea"/>
                <a:cs typeface="+mn-cs"/>
              </a:rPr>
              <a:t>below, between FY2005 and FY2018, the building space owned by state government increased by 10.3 percent while the State’s total energy use decreased by 7.5 percent and the amount of energy derived from fossil fuels also decreased by 18.6 percent.</a:t>
            </a:r>
          </a:p>
        </p:txBody>
      </p:sp>
      <p:sp>
        <p:nvSpPr>
          <p:cNvPr id="4" name="Slide Number Placeholder 3"/>
          <p:cNvSpPr>
            <a:spLocks noGrp="1"/>
          </p:cNvSpPr>
          <p:nvPr>
            <p:ph type="sldNum" sz="quarter" idx="10"/>
          </p:nvPr>
        </p:nvSpPr>
        <p:spPr/>
        <p:txBody>
          <a:bodyPr/>
          <a:lstStyle/>
          <a:p>
            <a:fld id="{E53A83B4-1A39-43E6-BDAA-D4E096D0482B}" type="slidenum">
              <a:rPr lang="en-US" smtClean="0"/>
              <a:t>10</a:t>
            </a:fld>
            <a:endParaRPr lang="en-US"/>
          </a:p>
        </p:txBody>
      </p:sp>
    </p:spTree>
    <p:extLst>
      <p:ext uri="{BB962C8B-B14F-4D97-AF65-F5344CB8AC3E}">
        <p14:creationId xmlns:p14="http://schemas.microsoft.com/office/powerpoint/2010/main" val="1059729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electricity that the state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consumes from nuclear sources was included as a non-fossil-fuel energy source. Upon further review of the formulas that calculate the fossil-fuel use, an error was detected in 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baseline (FY2005) calculation of fossil-fuel use only and not in the calculation for subsequent years. The baseline (FY2005) fossil-fuel energy was corrected from 660,171,441 </a:t>
            </a:r>
            <a:r>
              <a:rPr lang="en-US" sz="1200" kern="1200" dirty="0" err="1" smtClean="0">
                <a:solidFill>
                  <a:schemeClr val="tx1"/>
                </a:solidFill>
                <a:effectLst/>
                <a:latin typeface="+mn-lt"/>
                <a:ea typeface="+mn-ea"/>
                <a:cs typeface="+mn-cs"/>
              </a:rPr>
              <a:t>kBtus</a:t>
            </a:r>
            <a:r>
              <a:rPr lang="en-US" sz="1200" kern="1200" dirty="0" smtClean="0">
                <a:solidFill>
                  <a:schemeClr val="tx1"/>
                </a:solidFill>
                <a:effectLst/>
                <a:latin typeface="+mn-lt"/>
                <a:ea typeface="+mn-ea"/>
                <a:cs typeface="+mn-cs"/>
              </a:rPr>
              <a:t> to 704,691,913 </a:t>
            </a:r>
            <a:r>
              <a:rPr lang="en-US" sz="1200" kern="1200" dirty="0" err="1" smtClean="0">
                <a:solidFill>
                  <a:schemeClr val="tx1"/>
                </a:solidFill>
                <a:effectLst/>
                <a:latin typeface="+mn-lt"/>
                <a:ea typeface="+mn-ea"/>
                <a:cs typeface="+mn-cs"/>
              </a:rPr>
              <a:t>kBtus</a:t>
            </a:r>
            <a:r>
              <a:rPr lang="en-US" sz="1200" kern="1200" dirty="0" smtClean="0">
                <a:solidFill>
                  <a:schemeClr val="tx1"/>
                </a:solidFill>
                <a:effectLst/>
                <a:latin typeface="+mn-lt"/>
                <a:ea typeface="+mn-ea"/>
                <a:cs typeface="+mn-cs"/>
              </a:rPr>
              <a:t> which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resulted in a 7 percent increase in fossil-fuel consumption. This calculation change is illustrated in Figure 2 below, by detailing total energy consumption, original baseline fossil-fuel energy, total fossil-fuel energy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consumption, and fossil-fuel energy-use intensity percent change and comparing the baseline year FY2005 to FY2014 - FY2018.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53A83B4-1A39-43E6-BDAA-D4E096D0482B}" type="slidenum">
              <a:rPr lang="en-US" smtClean="0"/>
              <a:t>11</a:t>
            </a:fld>
            <a:endParaRPr lang="en-US"/>
          </a:p>
        </p:txBody>
      </p:sp>
    </p:spTree>
    <p:extLst>
      <p:ext uri="{BB962C8B-B14F-4D97-AF65-F5344CB8AC3E}">
        <p14:creationId xmlns:p14="http://schemas.microsoft.com/office/powerpoint/2010/main" val="1654182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FY2018, seven facilities had new natural gas boilers installed and for the other 20 buildings, four temporary natural gas boilers (two boilers on SOPS and two boilers Downtown) were installed to provide steam. For FY2019, the other 20 buildings will be transitioned to permanent heating systems fueled by natural gas or biomass (i.e. wood pellets) boilers. As a result of converting off of Concord Steam, the State realized an energy cost savings of $2.2 million in the first year of operations.</a:t>
            </a:r>
          </a:p>
        </p:txBody>
      </p:sp>
      <p:sp>
        <p:nvSpPr>
          <p:cNvPr id="4" name="Slide Number Placeholder 3"/>
          <p:cNvSpPr>
            <a:spLocks noGrp="1"/>
          </p:cNvSpPr>
          <p:nvPr>
            <p:ph type="sldNum" sz="quarter" idx="10"/>
          </p:nvPr>
        </p:nvSpPr>
        <p:spPr/>
        <p:txBody>
          <a:bodyPr/>
          <a:lstStyle/>
          <a:p>
            <a:fld id="{E53A83B4-1A39-43E6-BDAA-D4E096D0482B}" type="slidenum">
              <a:rPr lang="en-US" smtClean="0"/>
              <a:t>12</a:t>
            </a:fld>
            <a:endParaRPr lang="en-US"/>
          </a:p>
        </p:txBody>
      </p:sp>
    </p:spTree>
    <p:extLst>
      <p:ext uri="{BB962C8B-B14F-4D97-AF65-F5344CB8AC3E}">
        <p14:creationId xmlns:p14="http://schemas.microsoft.com/office/powerpoint/2010/main" val="3294643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E53A83B4-1A39-43E6-BDAA-D4E096D0482B}" type="slidenum">
              <a:rPr lang="en-US" smtClean="0"/>
              <a:t>13</a:t>
            </a:fld>
            <a:endParaRPr lang="en-US"/>
          </a:p>
        </p:txBody>
      </p:sp>
    </p:spTree>
    <p:extLst>
      <p:ext uri="{BB962C8B-B14F-4D97-AF65-F5344CB8AC3E}">
        <p14:creationId xmlns:p14="http://schemas.microsoft.com/office/powerpoint/2010/main" val="1435548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ctr">
            <a:noAutofit/>
          </a:bodyPr>
          <a:lstStyle>
            <a:lvl1pPr>
              <a:lnSpc>
                <a:spcPct val="100000"/>
              </a:lnSpc>
              <a:defRPr sz="8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chemeClr val="tx1"/>
                </a:solidFill>
              </a:defRPr>
            </a:lvl1pPr>
          </a:lstStyle>
          <a:p>
            <a:endParaRPr lang="en-US" altLang="en-US"/>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71CAC632-FB70-4078-8460-2CC6809CF56C}" type="slidenum">
              <a:rPr lang="en-US" altLang="en-US" smtClean="0"/>
              <a:pPr/>
              <a:t>‹#›</a:t>
            </a:fld>
            <a:endParaRPr lang="en-US" altLang="en-US"/>
          </a:p>
        </p:txBody>
      </p:sp>
      <p:sp>
        <p:nvSpPr>
          <p:cNvPr id="9" name="Footer Placeholder 8"/>
          <p:cNvSpPr>
            <a:spLocks noGrp="1"/>
          </p:cNvSpPr>
          <p:nvPr>
            <p:ph type="ftr" sz="quarter" idx="12"/>
          </p:nvPr>
        </p:nvSpPr>
        <p:spPr/>
        <p:txBody>
          <a:bodyPr/>
          <a:lstStyle>
            <a:lvl1pPr>
              <a:defRPr>
                <a:solidFill>
                  <a:schemeClr val="tx1"/>
                </a:solidFill>
              </a:defRPr>
            </a:lvl1pPr>
          </a:lstStyle>
          <a:p>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1225D31-86DA-4FBC-AB45-64A99BDE73DE}"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0C00BA8-B16C-49D3-9AFF-888C29F475E2}"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solidFill>
                  <a:schemeClr val="tx1"/>
                </a:solidFill>
              </a:defRPr>
            </a:lvl1pPr>
          </a:lstStyle>
          <a:p>
            <a:endParaRPr lang="en-US" alt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lt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9C3FF8-F472-4708-B02C-2D2FB45FB414}"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ctr"/>
          <a:lstStyle>
            <a:lvl1pPr algn="ctr" defTabSz="914400" rtl="0" eaLnBrk="1" latinLnBrk="0" hangingPunct="1">
              <a:lnSpc>
                <a:spcPct val="100000"/>
              </a:lnSpc>
              <a:spcBef>
                <a:spcPct val="0"/>
              </a:spcBef>
              <a:buNone/>
              <a:defRPr lang="en-US" sz="4800" kern="1200" dirty="0" smtClean="0">
                <a:solidFill>
                  <a:schemeClr val="tx1"/>
                </a:solidFill>
                <a:effectLst/>
                <a:latin typeface="Calibri" panose="020F0502020204030204" pitchFamily="34" charset="0"/>
                <a:ea typeface="+mj-ea"/>
                <a:cs typeface="Calibri" panose="020F050202020403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solidFill>
                <a:latin typeface="Calibri" panose="020F0502020204030204" pitchFamily="34" charset="0"/>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latin typeface="Calibri" panose="020F0502020204030204" pitchFamily="34" charset="0"/>
                <a:cs typeface="Calibri" panose="020F0502020204030204" pitchFamily="34" charset="0"/>
              </a:defRPr>
            </a:lvl1pPr>
          </a:lstStyle>
          <a:p>
            <a:endParaRPr lang="en-US" altLang="en-US"/>
          </a:p>
        </p:txBody>
      </p:sp>
      <p:sp>
        <p:nvSpPr>
          <p:cNvPr id="5" name="Footer Placeholder 4"/>
          <p:cNvSpPr>
            <a:spLocks noGrp="1"/>
          </p:cNvSpPr>
          <p:nvPr>
            <p:ph type="ftr" sz="quarter" idx="11"/>
          </p:nvPr>
        </p:nvSpPr>
        <p:spPr/>
        <p:txBody>
          <a:bodyPr/>
          <a:lstStyle>
            <a:lvl1pPr>
              <a:defRPr>
                <a:solidFill>
                  <a:schemeClr val="tx1"/>
                </a:solidFill>
                <a:latin typeface="Calibri" panose="020F0502020204030204" pitchFamily="34" charset="0"/>
                <a:cs typeface="Calibri" panose="020F0502020204030204" pitchFamily="34" charset="0"/>
              </a:defRPr>
            </a:lvl1pPr>
          </a:lstStyle>
          <a:p>
            <a:endParaRPr lang="en-US" altLang="en-US"/>
          </a:p>
        </p:txBody>
      </p:sp>
      <p:sp>
        <p:nvSpPr>
          <p:cNvPr id="6" name="Slide Number Placeholder 5"/>
          <p:cNvSpPr>
            <a:spLocks noGrp="1"/>
          </p:cNvSpPr>
          <p:nvPr>
            <p:ph type="sldNum" sz="quarter" idx="12"/>
          </p:nvPr>
        </p:nvSpPr>
        <p:spPr/>
        <p:txBody>
          <a:bodyPr/>
          <a:lstStyle>
            <a:lvl1pPr>
              <a:defRPr>
                <a:solidFill>
                  <a:schemeClr val="tx1"/>
                </a:solidFill>
                <a:latin typeface="Calibri" panose="020F0502020204030204" pitchFamily="34" charset="0"/>
                <a:cs typeface="Calibri" panose="020F0502020204030204" pitchFamily="34" charset="0"/>
              </a:defRPr>
            </a:lvl1pPr>
          </a:lstStyle>
          <a:p>
            <a:fld id="{501FC574-DE2E-4988-A8C4-6B0C81F12A1A}" type="slidenum">
              <a:rPr lang="en-US" altLang="en-US" smtClean="0"/>
              <a:pPr/>
              <a:t>‹#›</a:t>
            </a:fld>
            <a:endParaRPr lang="en-US" alt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libri" panose="020F0502020204030204" pitchFamily="34" charset="0"/>
              <a:cs typeface="Calibri" panose="020F0502020204030204" pitchFamily="34" charset="0"/>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libri" panose="020F0502020204030204" pitchFamily="34" charset="0"/>
              <a:cs typeface="Calibri" panose="020F0502020204030204" pitchFamily="34" charset="0"/>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libri" panose="020F0502020204030204" pitchFamily="34" charset="0"/>
              <a:cs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lvl1pPr>
              <a:defRPr>
                <a:solidFill>
                  <a:schemeClr val="tx1"/>
                </a:solidFill>
              </a:defRPr>
            </a:lvl1pPr>
          </a:lstStyle>
          <a:p>
            <a:endParaRPr lang="en-US" altLang="en-US"/>
          </a:p>
        </p:txBody>
      </p:sp>
      <p:sp>
        <p:nvSpPr>
          <p:cNvPr id="6" name="Footer Placeholder 5"/>
          <p:cNvSpPr>
            <a:spLocks noGrp="1"/>
          </p:cNvSpPr>
          <p:nvPr>
            <p:ph type="ftr" sz="quarter" idx="11"/>
          </p:nvPr>
        </p:nvSpPr>
        <p:spPr/>
        <p:txBody>
          <a:bodyPr/>
          <a:lstStyle>
            <a:lvl1pPr>
              <a:defRPr>
                <a:solidFill>
                  <a:schemeClr val="tx1"/>
                </a:solidFill>
              </a:defRPr>
            </a:lvl1pPr>
          </a:lstStyle>
          <a:p>
            <a:endParaRPr lang="en-US" alt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287B2160-789F-4CA8-8ABA-A296F0BEB14B}" type="slidenum">
              <a:rPr lang="en-US" altLang="en-US" smtClean="0"/>
              <a:pPr/>
              <a:t>‹#›</a:t>
            </a:fld>
            <a:endParaRPr lang="en-US" altLang="en-US"/>
          </a:p>
        </p:txBody>
      </p:sp>
      <p:sp>
        <p:nvSpPr>
          <p:cNvPr id="9" name="Content Placeholder 8"/>
          <p:cNvSpPr>
            <a:spLocks noGrp="1"/>
          </p:cNvSpPr>
          <p:nvPr>
            <p:ph sz="quarter" idx="13"/>
          </p:nvPr>
        </p:nvSpPr>
        <p:spPr>
          <a:xfrm>
            <a:off x="365760" y="1600200"/>
            <a:ext cx="4041648" cy="452628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39E8A257-C90A-40F1-B5E5-6A2A4DD50FBE}" type="slidenum">
              <a:rPr lang="en-US" altLang="en-US" smtClean="0"/>
              <a:pPr/>
              <a:t>‹#›</a:t>
            </a:fld>
            <a:endParaRPr lang="en-US" alt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1"/>
                </a:solidFill>
              </a:defRPr>
            </a:lvl1pPr>
          </a:lstStyle>
          <a:p>
            <a:endParaRPr lang="en-US" altLang="en-US"/>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US" altLang="en-US"/>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B2F74CD6-C762-4E29-8F10-84C2CCCFFA59}"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D405B7EF-F497-40E1-AEA6-D2A58C6E6F32}"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solidFill>
                  <a:schemeClr val="tx1"/>
                </a:solidFill>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solidFill>
                  <a:schemeClr val="tx1"/>
                </a:solidFill>
              </a:defRPr>
            </a:lvl1pPr>
            <a:lvl2pPr>
              <a:defRPr sz="28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1"/>
                </a:solidFill>
              </a:defRPr>
            </a:lvl1pPr>
          </a:lstStyle>
          <a:p>
            <a:endParaRPr lang="en-US" altLang="en-US"/>
          </a:p>
        </p:txBody>
      </p:sp>
      <p:sp>
        <p:nvSpPr>
          <p:cNvPr id="6" name="Footer Placeholder 5"/>
          <p:cNvSpPr>
            <a:spLocks noGrp="1"/>
          </p:cNvSpPr>
          <p:nvPr>
            <p:ph type="ftr" sz="quarter" idx="11"/>
          </p:nvPr>
        </p:nvSpPr>
        <p:spPr/>
        <p:txBody>
          <a:bodyPr/>
          <a:lstStyle>
            <a:lvl1pPr>
              <a:defRPr>
                <a:solidFill>
                  <a:schemeClr val="tx1"/>
                </a:solidFill>
              </a:defRPr>
            </a:lvl1pPr>
          </a:lstStyle>
          <a:p>
            <a:endParaRPr lang="en-US" alt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AD8E2C3-496E-4A0D-9FB8-693D1E7461C8}"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958FC63-7A51-4414-A71F-991CDC72C69C}"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solidFill>
                <a:latin typeface="Calibri" panose="020F0502020204030204" pitchFamily="34" charset="0"/>
                <a:cs typeface="Calibri" panose="020F0502020204030204" pitchFamily="34" charset="0"/>
              </a:defRPr>
            </a:lvl1pPr>
          </a:lstStyle>
          <a:p>
            <a:endParaRPr lang="en-US" alt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solidFill>
                <a:latin typeface="Calibri" panose="020F0502020204030204" pitchFamily="34" charset="0"/>
                <a:cs typeface="Calibri" panose="020F0502020204030204" pitchFamily="34" charset="0"/>
              </a:defRPr>
            </a:lvl1pPr>
          </a:lstStyle>
          <a:p>
            <a:endParaRPr lang="en-US" alt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solidFill>
                <a:latin typeface="Calibri" panose="020F0502020204030204" pitchFamily="34" charset="0"/>
                <a:cs typeface="Calibri" panose="020F0502020204030204" pitchFamily="34" charset="0"/>
              </a:defRPr>
            </a:lvl1pPr>
          </a:lstStyle>
          <a:p>
            <a:fld id="{B196CBC1-90AC-48DF-8465-53A44B60EDB9}" type="slidenum">
              <a:rPr lang="en-US" altLang="en-US" smtClean="0"/>
              <a:pPr/>
              <a:t>‹#›</a:t>
            </a:fld>
            <a:endParaRPr lang="en-US" alt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tx1"/>
              </a:solidFill>
              <a:latin typeface="Calibri" panose="020F0502020204030204" pitchFamily="34" charset="0"/>
              <a:ea typeface="+mn-ea"/>
              <a:cs typeface="Calibri" panose="020F0502020204030204" pitchFamily="34" charset="0"/>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alibri" panose="020F0502020204030204" pitchFamily="34" charset="0"/>
              <a:cs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ctr" defTabSz="914400" rtl="0" eaLnBrk="1" latinLnBrk="0" hangingPunct="1">
        <a:lnSpc>
          <a:spcPts val="5800"/>
        </a:lnSpc>
        <a:spcBef>
          <a:spcPct val="0"/>
        </a:spcBef>
        <a:buNone/>
        <a:defRPr sz="5400" b="1" kern="1200">
          <a:solidFill>
            <a:schemeClr val="tx1"/>
          </a:solidFill>
          <a:effectLst/>
          <a:latin typeface="Calibri" panose="020F0502020204030204" pitchFamily="34" charset="0"/>
          <a:ea typeface="+mj-ea"/>
          <a:cs typeface="Calibri" panose="020F0502020204030204"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encourt.state.nh.us/rsa/html/XII/155-A/155-A-13.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os.nh.gov/ExecOrderLynch.asp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229600" cy="1752600"/>
          </a:xfrm>
        </p:spPr>
        <p:txBody>
          <a:bodyPr anchor="ctr">
            <a:normAutofit/>
          </a:bodyPr>
          <a:lstStyle/>
          <a:p>
            <a:r>
              <a:rPr lang="en-US" sz="5400" b="1" dirty="0" smtClean="0">
                <a:effectLst/>
              </a:rPr>
              <a:t>2018 Annual Reports</a:t>
            </a:r>
            <a:br>
              <a:rPr lang="en-US" sz="5400" b="1" dirty="0" smtClean="0">
                <a:effectLst/>
              </a:rPr>
            </a:br>
            <a:r>
              <a:rPr lang="en-US" sz="5400" dirty="0" smtClean="0"/>
              <a:t>State of New Hampshire</a:t>
            </a:r>
            <a:endParaRPr lang="en-US" b="1" dirty="0">
              <a:effectLst/>
            </a:endParaRPr>
          </a:p>
        </p:txBody>
      </p:sp>
      <p:sp>
        <p:nvSpPr>
          <p:cNvPr id="3" name="Subtitle 2"/>
          <p:cNvSpPr>
            <a:spLocks noGrp="1"/>
          </p:cNvSpPr>
          <p:nvPr>
            <p:ph type="subTitle" idx="1"/>
          </p:nvPr>
        </p:nvSpPr>
        <p:spPr>
          <a:xfrm>
            <a:off x="914400" y="4267200"/>
            <a:ext cx="7315200" cy="2362200"/>
          </a:xfrm>
        </p:spPr>
        <p:txBody>
          <a:bodyPr>
            <a:noAutofit/>
          </a:bodyPr>
          <a:lstStyle/>
          <a:p>
            <a:r>
              <a:rPr lang="en-US" b="1" dirty="0" smtClean="0"/>
              <a:t>Donald Perrin, State Energy Manager, DAS</a:t>
            </a:r>
          </a:p>
          <a:p>
            <a:r>
              <a:rPr lang="en-US" b="1" dirty="0" smtClean="0"/>
              <a:t>&amp; Chris Skoglund, NHDES</a:t>
            </a:r>
          </a:p>
        </p:txBody>
      </p:sp>
      <p:sp>
        <p:nvSpPr>
          <p:cNvPr id="4" name="TextBox 3"/>
          <p:cNvSpPr txBox="1"/>
          <p:nvPr/>
        </p:nvSpPr>
        <p:spPr>
          <a:xfrm>
            <a:off x="1318590" y="2678668"/>
            <a:ext cx="6089552" cy="1348061"/>
          </a:xfrm>
          <a:prstGeom prst="rect">
            <a:avLst/>
          </a:prstGeom>
        </p:spPr>
        <p:txBody>
          <a:bodyPr vert="horz" lIns="91440" tIns="45720" rIns="91440" bIns="45720" rtlCol="0">
            <a:noAutofit/>
          </a:bodyPr>
          <a:lstStyle>
            <a:lvl1pPr marL="0" indent="0" algn="ctr" defTabSz="914400" eaLnBrk="1" latinLnBrk="0" hangingPunct="1">
              <a:spcBef>
                <a:spcPct val="20000"/>
              </a:spcBef>
              <a:buFont typeface="Arial" pitchFamily="34" charset="0"/>
              <a:buNone/>
              <a:defRPr sz="2400" b="1">
                <a:latin typeface="Calibri" panose="020F0502020204030204" pitchFamily="34" charset="0"/>
                <a:cs typeface="Calibri" panose="020F0502020204030204" pitchFamily="34" charset="0"/>
              </a:defRPr>
            </a:lvl1pPr>
            <a:lvl2pPr indent="0" algn="ctr" defTabSz="914400" eaLnBrk="1" latinLnBrk="0" hangingPunct="1">
              <a:spcBef>
                <a:spcPct val="20000"/>
              </a:spcBef>
              <a:buFont typeface="Courier New" pitchFamily="49" charset="0"/>
              <a:buNone/>
              <a:defRPr sz="1600">
                <a:solidFill>
                  <a:schemeClr val="tx1">
                    <a:tint val="75000"/>
                  </a:schemeClr>
                </a:solidFill>
                <a:latin typeface="Calibri" panose="020F0502020204030204" pitchFamily="34" charset="0"/>
                <a:cs typeface="Calibri" panose="020F0502020204030204" pitchFamily="34" charset="0"/>
              </a:defRPr>
            </a:lvl2pPr>
            <a:lvl3pPr indent="0" algn="ctr" defTabSz="914400" eaLnBrk="1" latinLnBrk="0" hangingPunct="1">
              <a:spcBef>
                <a:spcPct val="20000"/>
              </a:spcBef>
              <a:buFont typeface="Arial" pitchFamily="34" charset="0"/>
              <a:buNone/>
              <a:defRPr sz="1600">
                <a:solidFill>
                  <a:schemeClr val="tx1">
                    <a:tint val="75000"/>
                  </a:schemeClr>
                </a:solidFill>
                <a:latin typeface="Calibri" panose="020F0502020204030204" pitchFamily="34" charset="0"/>
                <a:cs typeface="Calibri" panose="020F0502020204030204" pitchFamily="34" charset="0"/>
              </a:defRPr>
            </a:lvl3pPr>
            <a:lvl4pPr indent="0" algn="ctr" defTabSz="914400" eaLnBrk="1" latinLnBrk="0" hangingPunct="1">
              <a:spcBef>
                <a:spcPct val="20000"/>
              </a:spcBef>
              <a:buFont typeface="Courier New" pitchFamily="49" charset="0"/>
              <a:buNone/>
              <a:defRPr sz="1600">
                <a:solidFill>
                  <a:schemeClr val="tx1">
                    <a:tint val="75000"/>
                  </a:schemeClr>
                </a:solidFill>
                <a:latin typeface="Calibri" panose="020F0502020204030204" pitchFamily="34" charset="0"/>
                <a:cs typeface="Calibri" panose="020F0502020204030204" pitchFamily="34" charset="0"/>
              </a:defRPr>
            </a:lvl4pPr>
            <a:lvl5pPr indent="0" algn="ctr" defTabSz="914400" eaLnBrk="1" latinLnBrk="0" hangingPunct="1">
              <a:spcBef>
                <a:spcPct val="20000"/>
              </a:spcBef>
              <a:buFont typeface="Arial" pitchFamily="34" charset="0"/>
              <a:buNone/>
              <a:defRPr sz="1600">
                <a:solidFill>
                  <a:schemeClr val="tx1">
                    <a:tint val="75000"/>
                  </a:schemeClr>
                </a:solidFill>
                <a:latin typeface="Calibri" panose="020F0502020204030204" pitchFamily="34" charset="0"/>
                <a:cs typeface="Calibri" panose="020F0502020204030204" pitchFamily="34" charset="0"/>
              </a:defRPr>
            </a:lvl5pPr>
            <a:lvl6pPr indent="0" algn="ctr">
              <a:spcBef>
                <a:spcPct val="20000"/>
              </a:spcBef>
              <a:buFont typeface="Courier New" pitchFamily="49" charset="0"/>
              <a:buNone/>
              <a:defRPr sz="1600">
                <a:solidFill>
                  <a:schemeClr val="tx1">
                    <a:tint val="75000"/>
                  </a:schemeClr>
                </a:solidFill>
                <a:latin typeface="+mj-lt"/>
              </a:defRPr>
            </a:lvl6pPr>
            <a:lvl7pPr indent="0" algn="ctr">
              <a:spcBef>
                <a:spcPct val="20000"/>
              </a:spcBef>
              <a:buFont typeface="Arial" pitchFamily="34" charset="0"/>
              <a:buNone/>
              <a:defRPr sz="1600">
                <a:solidFill>
                  <a:schemeClr val="tx1">
                    <a:tint val="75000"/>
                  </a:schemeClr>
                </a:solidFill>
                <a:latin typeface="+mj-lt"/>
              </a:defRPr>
            </a:lvl7pPr>
            <a:lvl8pPr indent="0" algn="ctr">
              <a:spcBef>
                <a:spcPct val="20000"/>
              </a:spcBef>
              <a:buFont typeface="Courier New" pitchFamily="49" charset="0"/>
              <a:buNone/>
              <a:defRPr sz="1600">
                <a:solidFill>
                  <a:schemeClr val="tx1">
                    <a:tint val="75000"/>
                  </a:schemeClr>
                </a:solidFill>
                <a:latin typeface="+mj-lt"/>
              </a:defRPr>
            </a:lvl8pPr>
            <a:lvl9pPr indent="0" algn="ctr">
              <a:spcBef>
                <a:spcPct val="20000"/>
              </a:spcBef>
              <a:buFont typeface="Arial" pitchFamily="34" charset="0"/>
              <a:buNone/>
              <a:defRPr sz="1600">
                <a:solidFill>
                  <a:schemeClr val="tx1">
                    <a:tint val="75000"/>
                  </a:schemeClr>
                </a:solidFill>
                <a:latin typeface="+mj-lt"/>
              </a:defRPr>
            </a:lvl9pPr>
          </a:lstStyle>
          <a:p>
            <a:r>
              <a:rPr lang="en-US" dirty="0"/>
              <a:t>Energy Efficiency &amp; Sustainable Energy Board </a:t>
            </a:r>
            <a:r>
              <a:rPr lang="en-US" dirty="0" smtClean="0"/>
              <a:t>April 19</a:t>
            </a:r>
            <a:r>
              <a:rPr lang="en-US" baseline="30000" dirty="0" smtClean="0"/>
              <a:t>th</a:t>
            </a:r>
            <a:r>
              <a:rPr lang="en-US" dirty="0" smtClean="0"/>
              <a:t>, 2019</a:t>
            </a:r>
            <a:endParaRPr lang="en-US" dirty="0"/>
          </a:p>
        </p:txBody>
      </p:sp>
    </p:spTree>
    <p:extLst>
      <p:ext uri="{BB962C8B-B14F-4D97-AF65-F5344CB8AC3E}">
        <p14:creationId xmlns:p14="http://schemas.microsoft.com/office/powerpoint/2010/main" val="2114713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vert="horz" lIns="91440" tIns="45720" rIns="91440" bIns="45720" rtlCol="0" anchor="ctr">
            <a:noAutofit/>
          </a:bodyPr>
          <a:lstStyle/>
          <a:p>
            <a:pPr>
              <a:lnSpc>
                <a:spcPct val="100000"/>
              </a:lnSpc>
            </a:pPr>
            <a:r>
              <a:rPr lang="en-US" sz="2800" dirty="0"/>
              <a:t>Building Energy Consumption</a:t>
            </a:r>
          </a:p>
        </p:txBody>
      </p:sp>
      <p:pic>
        <p:nvPicPr>
          <p:cNvPr id="7" name="Picture 6"/>
          <p:cNvPicPr>
            <a:picLocks noChangeAspect="1"/>
          </p:cNvPicPr>
          <p:nvPr/>
        </p:nvPicPr>
        <p:blipFill rotWithShape="1">
          <a:blip r:embed="rId3"/>
          <a:srcRect l="519" t="1051" r="259" b="2500"/>
          <a:stretch/>
        </p:blipFill>
        <p:spPr>
          <a:xfrm>
            <a:off x="468313" y="2726531"/>
            <a:ext cx="8203406" cy="1616869"/>
          </a:xfrm>
          <a:prstGeom prst="rect">
            <a:avLst/>
          </a:prstGeom>
          <a:ln>
            <a:solidFill>
              <a:schemeClr val="tx1"/>
            </a:solidFill>
          </a:ln>
        </p:spPr>
      </p:pic>
      <p:sp>
        <p:nvSpPr>
          <p:cNvPr id="6" name="TextBox 5"/>
          <p:cNvSpPr txBox="1"/>
          <p:nvPr/>
        </p:nvSpPr>
        <p:spPr>
          <a:xfrm>
            <a:off x="457200" y="914400"/>
            <a:ext cx="8229600" cy="1015663"/>
          </a:xfrm>
          <a:prstGeom prst="rect">
            <a:avLst/>
          </a:prstGeom>
          <a:noFill/>
        </p:spPr>
        <p:txBody>
          <a:bodyPr wrap="square" rtlCol="0">
            <a:spAutoFit/>
          </a:bodyPr>
          <a:lstStyle>
            <a:defPPr>
              <a:defRPr lang="en-US"/>
            </a:defPPr>
            <a:lvl1pPr algn="ctr">
              <a:defRPr sz="2800" b="1">
                <a:latin typeface="Calibri" panose="020F0502020204030204" pitchFamily="34" charset="0"/>
                <a:cs typeface="Calibri" panose="020F0502020204030204" pitchFamily="34" charset="0"/>
              </a:defRPr>
            </a:lvl1pPr>
          </a:lstStyle>
          <a:p>
            <a:r>
              <a:rPr lang="en-US" dirty="0" smtClean="0"/>
              <a:t>State </a:t>
            </a:r>
            <a:r>
              <a:rPr lang="en-US" dirty="0"/>
              <a:t>of NH Energy Consumption (FY05 &amp; FY17</a:t>
            </a:r>
            <a:r>
              <a:rPr lang="en-US" dirty="0" smtClean="0"/>
              <a:t>)</a:t>
            </a:r>
          </a:p>
          <a:p>
            <a:r>
              <a:rPr lang="en-US" sz="3200" dirty="0"/>
              <a:t>Summary</a:t>
            </a:r>
            <a:endParaRPr lang="en-US" dirty="0"/>
          </a:p>
        </p:txBody>
      </p:sp>
    </p:spTree>
    <p:extLst>
      <p:ext uri="{BB962C8B-B14F-4D97-AF65-F5344CB8AC3E}">
        <p14:creationId xmlns:p14="http://schemas.microsoft.com/office/powerpoint/2010/main" val="2419319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15663"/>
          </a:xfrm>
          <a:noFill/>
        </p:spPr>
        <p:txBody>
          <a:bodyPr wrap="square" rtlCol="0">
            <a:spAutoFit/>
          </a:bodyPr>
          <a:lstStyle/>
          <a:p>
            <a:pPr eaLnBrk="0" fontAlgn="base" hangingPunct="0">
              <a:lnSpc>
                <a:spcPct val="100000"/>
              </a:lnSpc>
              <a:spcAft>
                <a:spcPct val="0"/>
              </a:spcAft>
            </a:pPr>
            <a:r>
              <a:rPr lang="en-US" sz="2800" dirty="0">
                <a:ea typeface="+mn-ea"/>
              </a:rPr>
              <a:t>Fossil-Fuel Energy-Use Intensity </a:t>
            </a:r>
            <a:br>
              <a:rPr lang="en-US" sz="2800" dirty="0">
                <a:ea typeface="+mn-ea"/>
              </a:rPr>
            </a:br>
            <a:r>
              <a:rPr lang="en-US" sz="3200" dirty="0">
                <a:ea typeface="+mn-ea"/>
              </a:rPr>
              <a:t>Reduction Goal</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951655929"/>
              </p:ext>
            </p:extLst>
          </p:nvPr>
        </p:nvGraphicFramePr>
        <p:xfrm>
          <a:off x="457200" y="1828800"/>
          <a:ext cx="8229600" cy="4297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1913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chor="ctr">
            <a:normAutofit/>
          </a:bodyPr>
          <a:lstStyle/>
          <a:p>
            <a:pPr>
              <a:lnSpc>
                <a:spcPct val="100000"/>
              </a:lnSpc>
            </a:pPr>
            <a:r>
              <a:rPr lang="en-US" sz="2800" dirty="0"/>
              <a:t>Concord Steam </a:t>
            </a:r>
            <a:r>
              <a:rPr lang="en-US" sz="2800" dirty="0" smtClean="0"/>
              <a:t>Conversion </a:t>
            </a:r>
            <a:br>
              <a:rPr lang="en-US" sz="2800" dirty="0" smtClean="0"/>
            </a:br>
            <a:r>
              <a:rPr lang="en-US" sz="3200" dirty="0" smtClean="0"/>
              <a:t>Natural </a:t>
            </a:r>
            <a:r>
              <a:rPr lang="en-US" sz="3200" dirty="0"/>
              <a:t>Gas Fuel Costs</a:t>
            </a:r>
            <a:endParaRPr lang="en-US" sz="28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37301284"/>
              </p:ext>
            </p:extLst>
          </p:nvPr>
        </p:nvGraphicFramePr>
        <p:xfrm>
          <a:off x="457200" y="1447800"/>
          <a:ext cx="8229600" cy="4678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6660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1143000"/>
          </a:xfrm>
        </p:spPr>
        <p:txBody>
          <a:bodyPr vert="horz" lIns="91440" tIns="45720" rIns="91440" bIns="45720" rtlCol="0" anchor="ctr">
            <a:noAutofit/>
          </a:bodyPr>
          <a:lstStyle/>
          <a:p>
            <a:pPr>
              <a:lnSpc>
                <a:spcPct val="100000"/>
              </a:lnSpc>
            </a:pPr>
            <a:r>
              <a:rPr lang="en-US" sz="4400" dirty="0" smtClean="0"/>
              <a:t>2018 Energy </a:t>
            </a:r>
            <a:r>
              <a:rPr lang="en-US" sz="4400" dirty="0"/>
              <a:t>Conservation Plan </a:t>
            </a:r>
            <a:r>
              <a:rPr lang="en-US" sz="4400" dirty="0" smtClean="0"/>
              <a:t>Summary of Completed Projects</a:t>
            </a:r>
            <a:endParaRPr lang="en-US" sz="4400" dirty="0"/>
          </a:p>
        </p:txBody>
      </p:sp>
      <p:sp>
        <p:nvSpPr>
          <p:cNvPr id="3" name="Content Placeholder 2"/>
          <p:cNvSpPr>
            <a:spLocks noGrp="1"/>
          </p:cNvSpPr>
          <p:nvPr>
            <p:ph idx="1"/>
          </p:nvPr>
        </p:nvSpPr>
        <p:spPr>
          <a:xfrm>
            <a:off x="457200" y="2362200"/>
            <a:ext cx="8229600" cy="3992563"/>
          </a:xfrm>
        </p:spPr>
        <p:txBody>
          <a:bodyPr>
            <a:normAutofit/>
          </a:bodyPr>
          <a:lstStyle/>
          <a:p>
            <a:pPr marL="0" indent="0">
              <a:spcBef>
                <a:spcPts val="0"/>
              </a:spcBef>
              <a:spcAft>
                <a:spcPts val="600"/>
              </a:spcAft>
              <a:buNone/>
            </a:pPr>
            <a:r>
              <a:rPr lang="en-US" b="1" dirty="0" smtClean="0"/>
              <a:t>13</a:t>
            </a:r>
            <a:r>
              <a:rPr lang="en-US" dirty="0" smtClean="0"/>
              <a:t> of 16 Departments submitted energy conservation plans that calculate energy savings for </a:t>
            </a:r>
            <a:r>
              <a:rPr lang="en-US" b="1" u="sng" dirty="0" smtClean="0"/>
              <a:t>80</a:t>
            </a:r>
            <a:r>
              <a:rPr lang="en-US" u="sng" dirty="0" smtClean="0"/>
              <a:t> energy efficiency projects</a:t>
            </a:r>
            <a:r>
              <a:rPr lang="en-US" dirty="0" smtClean="0"/>
              <a:t>.</a:t>
            </a:r>
          </a:p>
          <a:p>
            <a:pPr marL="0" indent="0">
              <a:spcBef>
                <a:spcPts val="0"/>
              </a:spcBef>
              <a:spcAft>
                <a:spcPts val="600"/>
              </a:spcAft>
              <a:buNone/>
            </a:pPr>
            <a:endParaRPr lang="en-US" dirty="0" smtClean="0"/>
          </a:p>
          <a:p>
            <a:pPr marL="0" indent="0">
              <a:spcBef>
                <a:spcPts val="0"/>
              </a:spcBef>
              <a:spcAft>
                <a:spcPts val="600"/>
              </a:spcAft>
              <a:buNone/>
            </a:pPr>
            <a:endParaRPr lang="en-US" dirty="0" smtClean="0"/>
          </a:p>
          <a:p>
            <a:pPr marL="0" indent="0">
              <a:spcBef>
                <a:spcPts val="0"/>
              </a:spcBef>
              <a:spcAft>
                <a:spcPts val="600"/>
              </a:spcAft>
              <a:buNone/>
            </a:pPr>
            <a:r>
              <a:rPr lang="en-US" dirty="0"/>
              <a:t>T</a:t>
            </a:r>
            <a:r>
              <a:rPr lang="en-US" dirty="0" smtClean="0"/>
              <a:t>otal cost: </a:t>
            </a:r>
            <a:r>
              <a:rPr lang="en-US" b="1" dirty="0" smtClean="0"/>
              <a:t>$</a:t>
            </a:r>
            <a:r>
              <a:rPr lang="en-US" b="1" dirty="0"/>
              <a:t>2.1 million </a:t>
            </a:r>
            <a:endParaRPr lang="en-US" b="1" dirty="0" smtClean="0"/>
          </a:p>
          <a:p>
            <a:pPr marL="0" indent="0">
              <a:spcBef>
                <a:spcPts val="0"/>
              </a:spcBef>
              <a:spcAft>
                <a:spcPts val="600"/>
              </a:spcAft>
              <a:buNone/>
            </a:pPr>
            <a:r>
              <a:rPr lang="en-US" dirty="0" smtClean="0"/>
              <a:t>Energy cost savings:  </a:t>
            </a:r>
            <a:r>
              <a:rPr lang="en-US" b="1" dirty="0"/>
              <a:t>$342,000 </a:t>
            </a:r>
            <a:r>
              <a:rPr lang="en-US" dirty="0" smtClean="0"/>
              <a:t>annually</a:t>
            </a:r>
            <a:endParaRPr lang="en-US" dirty="0"/>
          </a:p>
          <a:p>
            <a:pPr marL="0" indent="0">
              <a:spcBef>
                <a:spcPts val="0"/>
              </a:spcBef>
              <a:spcAft>
                <a:spcPts val="600"/>
              </a:spcAft>
              <a:buNone/>
            </a:pPr>
            <a:r>
              <a:rPr lang="en-US" dirty="0" smtClean="0"/>
              <a:t>Simple payback: </a:t>
            </a:r>
            <a:r>
              <a:rPr lang="en-US" b="1" dirty="0" smtClean="0"/>
              <a:t>6</a:t>
            </a:r>
            <a:r>
              <a:rPr lang="en-US" dirty="0" smtClean="0"/>
              <a:t> years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3154363"/>
            <a:ext cx="2241991" cy="3200400"/>
          </a:xfrm>
          <a:prstGeom prst="rect">
            <a:avLst/>
          </a:prstGeom>
        </p:spPr>
      </p:pic>
    </p:spTree>
    <p:extLst>
      <p:ext uri="{BB962C8B-B14F-4D97-AF65-F5344CB8AC3E}">
        <p14:creationId xmlns:p14="http://schemas.microsoft.com/office/powerpoint/2010/main" val="4162430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1143000"/>
          </a:xfrm>
        </p:spPr>
        <p:txBody>
          <a:bodyPr vert="horz" lIns="91440" tIns="45720" rIns="91440" bIns="45720" rtlCol="0" anchor="ctr">
            <a:noAutofit/>
          </a:bodyPr>
          <a:lstStyle/>
          <a:p>
            <a:pPr>
              <a:lnSpc>
                <a:spcPct val="100000"/>
              </a:lnSpc>
            </a:pPr>
            <a:r>
              <a:rPr lang="en-US" sz="4400" dirty="0"/>
              <a:t>Energy Conservation Plan </a:t>
            </a:r>
            <a:r>
              <a:rPr lang="en-US" sz="4400" dirty="0" smtClean="0"/>
              <a:t/>
            </a:r>
            <a:br>
              <a:rPr lang="en-US" sz="4400" dirty="0" smtClean="0"/>
            </a:br>
            <a:r>
              <a:rPr lang="en-US" sz="4400" dirty="0" smtClean="0"/>
              <a:t>Summary of Efficiency Funding</a:t>
            </a:r>
            <a:endParaRPr lang="en-US" sz="4400" dirty="0"/>
          </a:p>
        </p:txBody>
      </p:sp>
      <p:sp>
        <p:nvSpPr>
          <p:cNvPr id="3" name="Content Placeholder 2"/>
          <p:cNvSpPr>
            <a:spLocks noGrp="1"/>
          </p:cNvSpPr>
          <p:nvPr>
            <p:ph idx="1"/>
          </p:nvPr>
        </p:nvSpPr>
        <p:spPr>
          <a:xfrm>
            <a:off x="457200" y="2057400"/>
            <a:ext cx="8229600" cy="4068763"/>
          </a:xfrm>
        </p:spPr>
        <p:txBody>
          <a:bodyPr vert="horz" lIns="91440" tIns="45720" rIns="91440" bIns="45720" rtlCol="0">
            <a:normAutofit/>
          </a:bodyPr>
          <a:lstStyle/>
          <a:p>
            <a:pPr>
              <a:spcBef>
                <a:spcPts val="0"/>
              </a:spcBef>
              <a:spcAft>
                <a:spcPts val="600"/>
              </a:spcAft>
            </a:pPr>
            <a:r>
              <a:rPr lang="en-US" sz="2800" b="1" dirty="0"/>
              <a:t>$500,000 </a:t>
            </a:r>
            <a:r>
              <a:rPr lang="en-US" sz="2800" dirty="0"/>
              <a:t>in capital funds for energy conservation projects for the fiscal biennium 2018/2019. </a:t>
            </a:r>
            <a:endParaRPr lang="en-US" sz="2800" dirty="0" smtClean="0"/>
          </a:p>
          <a:p>
            <a:pPr>
              <a:spcBef>
                <a:spcPts val="0"/>
              </a:spcBef>
              <a:spcAft>
                <a:spcPts val="600"/>
              </a:spcAft>
            </a:pPr>
            <a:endParaRPr lang="en-US" sz="2800" dirty="0" smtClean="0"/>
          </a:p>
          <a:p>
            <a:pPr>
              <a:spcBef>
                <a:spcPts val="0"/>
              </a:spcBef>
              <a:spcAft>
                <a:spcPts val="600"/>
              </a:spcAft>
            </a:pPr>
            <a:r>
              <a:rPr lang="en-US" sz="2800" dirty="0" smtClean="0"/>
              <a:t>At </a:t>
            </a:r>
            <a:r>
              <a:rPr lang="en-US" sz="2800" dirty="0"/>
              <a:t>the time of this </a:t>
            </a:r>
            <a:r>
              <a:rPr lang="en-US" sz="2800" dirty="0" smtClean="0"/>
              <a:t>report:</a:t>
            </a:r>
          </a:p>
          <a:p>
            <a:pPr lvl="1">
              <a:spcBef>
                <a:spcPts val="0"/>
              </a:spcBef>
              <a:spcAft>
                <a:spcPts val="600"/>
              </a:spcAft>
            </a:pPr>
            <a:r>
              <a:rPr lang="en-US" sz="2400" dirty="0" smtClean="0"/>
              <a:t> </a:t>
            </a:r>
            <a:r>
              <a:rPr lang="en-US" sz="2400" b="1" dirty="0"/>
              <a:t>$360,000 </a:t>
            </a:r>
            <a:r>
              <a:rPr lang="en-US" sz="2400" dirty="0"/>
              <a:t>had been expensed </a:t>
            </a:r>
            <a:r>
              <a:rPr lang="en-US" sz="2400" dirty="0" smtClean="0"/>
              <a:t>efficiency projects</a:t>
            </a:r>
          </a:p>
          <a:p>
            <a:pPr lvl="1">
              <a:spcBef>
                <a:spcPts val="0"/>
              </a:spcBef>
              <a:spcAft>
                <a:spcPts val="600"/>
              </a:spcAft>
            </a:pPr>
            <a:r>
              <a:rPr lang="en-US" sz="2400" dirty="0" smtClean="0"/>
              <a:t>Estimated</a:t>
            </a:r>
            <a:r>
              <a:rPr lang="en-US" sz="2400" b="1" dirty="0" smtClean="0"/>
              <a:t> $104,000 </a:t>
            </a:r>
            <a:r>
              <a:rPr lang="en-US" sz="2400" dirty="0"/>
              <a:t>in avoided energy </a:t>
            </a:r>
            <a:r>
              <a:rPr lang="en-US" sz="2400" dirty="0" smtClean="0"/>
              <a:t>costs annually</a:t>
            </a:r>
          </a:p>
          <a:p>
            <a:pPr lvl="1">
              <a:spcBef>
                <a:spcPts val="0"/>
              </a:spcBef>
              <a:spcAft>
                <a:spcPts val="600"/>
              </a:spcAft>
            </a:pPr>
            <a:r>
              <a:rPr lang="en-US" sz="2400" b="1" dirty="0" smtClean="0"/>
              <a:t>3.5</a:t>
            </a:r>
            <a:r>
              <a:rPr lang="en-US" sz="2400" dirty="0" smtClean="0"/>
              <a:t> </a:t>
            </a:r>
            <a:r>
              <a:rPr lang="en-US" sz="2400" dirty="0"/>
              <a:t>year Return On </a:t>
            </a:r>
            <a:r>
              <a:rPr lang="en-US" sz="2400" dirty="0" smtClean="0"/>
              <a:t>Investment</a:t>
            </a:r>
            <a:endParaRPr lang="en-US" sz="2400" dirty="0"/>
          </a:p>
        </p:txBody>
      </p:sp>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backgroundRemoval t="5909" b="90000" l="10000" r="90000"/>
                    </a14:imgEffect>
                  </a14:imgLayer>
                </a14:imgProps>
              </a:ext>
              <a:ext uri="{28A0092B-C50C-407E-A947-70E740481C1C}">
                <a14:useLocalDpi xmlns:a14="http://schemas.microsoft.com/office/drawing/2010/main" val="0"/>
              </a:ext>
            </a:extLst>
          </a:blip>
          <a:stretch>
            <a:fillRect/>
          </a:stretch>
        </p:blipFill>
        <p:spPr>
          <a:xfrm>
            <a:off x="6019800" y="4800599"/>
            <a:ext cx="1683328" cy="2057401"/>
          </a:xfrm>
          <a:prstGeom prst="rect">
            <a:avLst/>
          </a:prstGeom>
        </p:spPr>
      </p:pic>
    </p:spTree>
    <p:extLst>
      <p:ext uri="{BB962C8B-B14F-4D97-AF65-F5344CB8AC3E}">
        <p14:creationId xmlns:p14="http://schemas.microsoft.com/office/powerpoint/2010/main" val="2570969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525963"/>
          </a:xfrm>
        </p:spPr>
        <p:txBody>
          <a:bodyPr>
            <a:normAutofit/>
          </a:bodyPr>
          <a:lstStyle/>
          <a:p>
            <a:r>
              <a:rPr lang="en-US" sz="2800" b="1" dirty="0"/>
              <a:t>In FY 2018, </a:t>
            </a:r>
            <a:r>
              <a:rPr lang="en-US" sz="2800" b="1" dirty="0" smtClean="0"/>
              <a:t>State developing two </a:t>
            </a:r>
            <a:r>
              <a:rPr lang="en-US" sz="2800" b="1" dirty="0"/>
              <a:t>(2) </a:t>
            </a:r>
            <a:r>
              <a:rPr lang="en-US" sz="2800" b="1" dirty="0" smtClean="0"/>
              <a:t>Energy Saving Performance Contracts (ESPC). </a:t>
            </a:r>
          </a:p>
          <a:p>
            <a:pPr marL="0" indent="0">
              <a:buNone/>
            </a:pPr>
            <a:endParaRPr lang="en-US" sz="2800" b="1" dirty="0" smtClean="0"/>
          </a:p>
          <a:p>
            <a:pPr lvl="1"/>
            <a:r>
              <a:rPr lang="en-US" sz="2800" dirty="0"/>
              <a:t>Concord and on the State Office Park </a:t>
            </a:r>
            <a:r>
              <a:rPr lang="en-US" sz="2800" dirty="0" smtClean="0"/>
              <a:t>South: Twenty-eight (28) buildings located in downtown. </a:t>
            </a:r>
          </a:p>
          <a:p>
            <a:pPr marL="457200" lvl="1" indent="0">
              <a:buNone/>
            </a:pPr>
            <a:endParaRPr lang="en-US" sz="2800" dirty="0" smtClean="0"/>
          </a:p>
          <a:p>
            <a:pPr lvl="1"/>
            <a:r>
              <a:rPr lang="en-US" sz="2800" dirty="0"/>
              <a:t>Seacoast </a:t>
            </a:r>
            <a:r>
              <a:rPr lang="en-US" sz="2800" dirty="0" smtClean="0"/>
              <a:t>region: twenty-nine (29) buildings</a:t>
            </a:r>
            <a:endParaRPr lang="en-US" sz="2800" dirty="0"/>
          </a:p>
        </p:txBody>
      </p:sp>
      <p:sp>
        <p:nvSpPr>
          <p:cNvPr id="5" name="Title 1"/>
          <p:cNvSpPr>
            <a:spLocks noGrp="1"/>
          </p:cNvSpPr>
          <p:nvPr>
            <p:ph type="title"/>
          </p:nvPr>
        </p:nvSpPr>
        <p:spPr>
          <a:xfrm>
            <a:off x="457200" y="274320"/>
            <a:ext cx="8229600" cy="1143000"/>
          </a:xfrm>
        </p:spPr>
        <p:txBody>
          <a:bodyPr vert="horz" lIns="91440" tIns="45720" rIns="91440" bIns="45720" rtlCol="0" anchor="ctr">
            <a:noAutofit/>
          </a:bodyPr>
          <a:lstStyle/>
          <a:p>
            <a:pPr>
              <a:lnSpc>
                <a:spcPct val="100000"/>
              </a:lnSpc>
            </a:pPr>
            <a:r>
              <a:rPr lang="en-US" sz="4400" dirty="0"/>
              <a:t>Energy Conservation Plan </a:t>
            </a:r>
            <a:r>
              <a:rPr lang="en-US" sz="4400" dirty="0" smtClean="0"/>
              <a:t/>
            </a:r>
            <a:br>
              <a:rPr lang="en-US" sz="4400" dirty="0" smtClean="0"/>
            </a:br>
            <a:r>
              <a:rPr lang="en-US" sz="4400" dirty="0" smtClean="0"/>
              <a:t>Summary of ESPC</a:t>
            </a:r>
            <a:endParaRPr lang="en-US" sz="4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5410200"/>
            <a:ext cx="3733800" cy="1219708"/>
          </a:xfrm>
          <a:prstGeom prst="rect">
            <a:avLst/>
          </a:prstGeom>
        </p:spPr>
      </p:pic>
    </p:spTree>
    <p:extLst>
      <p:ext uri="{BB962C8B-B14F-4D97-AF65-F5344CB8AC3E}">
        <p14:creationId xmlns:p14="http://schemas.microsoft.com/office/powerpoint/2010/main" val="3551021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530" y="1905000"/>
            <a:ext cx="8229600" cy="5029200"/>
          </a:xfrm>
        </p:spPr>
        <p:txBody>
          <a:bodyPr>
            <a:normAutofit/>
          </a:bodyPr>
          <a:lstStyle/>
          <a:p>
            <a:pPr>
              <a:spcBef>
                <a:spcPts val="0"/>
              </a:spcBef>
              <a:spcAft>
                <a:spcPts val="600"/>
              </a:spcAft>
            </a:pPr>
            <a:r>
              <a:rPr lang="en-US" sz="2800" b="1" dirty="0" smtClean="0"/>
              <a:t>Top priority EE projects for FY19/20 for agencies:</a:t>
            </a:r>
          </a:p>
          <a:p>
            <a:pPr lvl="1">
              <a:spcBef>
                <a:spcPts val="0"/>
              </a:spcBef>
              <a:spcAft>
                <a:spcPts val="600"/>
              </a:spcAft>
            </a:pPr>
            <a:r>
              <a:rPr lang="en-US" sz="2400" dirty="0" smtClean="0"/>
              <a:t>Replace heating systems</a:t>
            </a:r>
          </a:p>
          <a:p>
            <a:pPr lvl="1">
              <a:spcBef>
                <a:spcPts val="0"/>
              </a:spcBef>
              <a:spcAft>
                <a:spcPts val="600"/>
              </a:spcAft>
            </a:pPr>
            <a:r>
              <a:rPr lang="en-US" sz="2400" dirty="0" smtClean="0"/>
              <a:t>Upgrade lighting to LED (interior and exterior lighting)</a:t>
            </a:r>
          </a:p>
          <a:p>
            <a:pPr lvl="1">
              <a:spcBef>
                <a:spcPts val="0"/>
              </a:spcBef>
              <a:spcAft>
                <a:spcPts val="600"/>
              </a:spcAft>
            </a:pPr>
            <a:r>
              <a:rPr lang="en-US" sz="2400" dirty="0" smtClean="0"/>
              <a:t>Replace windows</a:t>
            </a:r>
          </a:p>
          <a:p>
            <a:pPr lvl="1">
              <a:spcBef>
                <a:spcPts val="0"/>
              </a:spcBef>
              <a:spcAft>
                <a:spcPts val="600"/>
              </a:spcAft>
            </a:pPr>
            <a:r>
              <a:rPr lang="en-US" sz="2400" dirty="0" smtClean="0"/>
              <a:t>Install variable frequency drives</a:t>
            </a:r>
          </a:p>
          <a:p>
            <a:pPr lvl="1">
              <a:spcBef>
                <a:spcPts val="0"/>
              </a:spcBef>
              <a:spcAft>
                <a:spcPts val="600"/>
              </a:spcAft>
            </a:pPr>
            <a:r>
              <a:rPr lang="en-US" sz="2400" dirty="0" smtClean="0"/>
              <a:t>Fuel switching to Natural Gas</a:t>
            </a:r>
          </a:p>
          <a:p>
            <a:pPr lvl="1">
              <a:spcBef>
                <a:spcPts val="0"/>
              </a:spcBef>
              <a:spcAft>
                <a:spcPts val="600"/>
              </a:spcAft>
            </a:pPr>
            <a:r>
              <a:rPr lang="en-US" sz="2400" dirty="0" smtClean="0"/>
              <a:t>Building envelope (air sealing/insulation)</a:t>
            </a:r>
          </a:p>
          <a:p>
            <a:pPr lvl="1"/>
            <a:endParaRPr lang="en-US" sz="2400" dirty="0"/>
          </a:p>
          <a:p>
            <a:pPr marL="57150" indent="0">
              <a:buNone/>
            </a:pPr>
            <a:r>
              <a:rPr lang="en-US" sz="2800" b="1" dirty="0" smtClean="0"/>
              <a:t>Estimated cost for prioritized measures: $30.7M  Return on investment: 10.1 years</a:t>
            </a:r>
            <a:endParaRPr lang="en-US" sz="2000" dirty="0"/>
          </a:p>
        </p:txBody>
      </p:sp>
      <p:sp>
        <p:nvSpPr>
          <p:cNvPr id="5" name="Title 1"/>
          <p:cNvSpPr>
            <a:spLocks noGrp="1"/>
          </p:cNvSpPr>
          <p:nvPr>
            <p:ph type="title"/>
          </p:nvPr>
        </p:nvSpPr>
        <p:spPr>
          <a:xfrm>
            <a:off x="457200" y="274320"/>
            <a:ext cx="8229600" cy="1143000"/>
          </a:xfrm>
        </p:spPr>
        <p:txBody>
          <a:bodyPr vert="horz" lIns="91440" tIns="45720" rIns="91440" bIns="45720" rtlCol="0" anchor="ctr">
            <a:noAutofit/>
          </a:bodyPr>
          <a:lstStyle/>
          <a:p>
            <a:pPr>
              <a:lnSpc>
                <a:spcPct val="100000"/>
              </a:lnSpc>
            </a:pPr>
            <a:r>
              <a:rPr lang="en-US" sz="4400" dirty="0"/>
              <a:t>Energy Conservation Plan </a:t>
            </a:r>
            <a:r>
              <a:rPr lang="en-US" sz="4400" dirty="0" smtClean="0"/>
              <a:t/>
            </a:r>
            <a:br>
              <a:rPr lang="en-US" sz="4400" dirty="0" smtClean="0"/>
            </a:br>
            <a:r>
              <a:rPr lang="en-US" sz="4400" dirty="0" smtClean="0"/>
              <a:t>Summary of Agency Priorities</a:t>
            </a:r>
            <a:endParaRPr lang="en-US" sz="44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0" y="3276600"/>
            <a:ext cx="2139766" cy="2133600"/>
          </a:xfrm>
          <a:prstGeom prst="rect">
            <a:avLst/>
          </a:prstGeom>
        </p:spPr>
      </p:pic>
    </p:spTree>
    <p:extLst>
      <p:ext uri="{BB962C8B-B14F-4D97-AF65-F5344CB8AC3E}">
        <p14:creationId xmlns:p14="http://schemas.microsoft.com/office/powerpoint/2010/main" val="39930819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Meet Goals</a:t>
            </a:r>
            <a:r>
              <a:rPr lang="en-US" dirty="0"/>
              <a:t/>
            </a:r>
            <a:br>
              <a:rPr lang="en-US" dirty="0"/>
            </a:br>
            <a:endParaRPr lang="en-US" sz="2800" dirty="0">
              <a:solidFill>
                <a:srgbClr val="FF0000"/>
              </a:solidFill>
            </a:endParaRPr>
          </a:p>
        </p:txBody>
      </p:sp>
      <p:sp>
        <p:nvSpPr>
          <p:cNvPr id="3" name="Content Placeholder 2"/>
          <p:cNvSpPr>
            <a:spLocks noGrp="1"/>
          </p:cNvSpPr>
          <p:nvPr>
            <p:ph idx="1"/>
          </p:nvPr>
        </p:nvSpPr>
        <p:spPr/>
        <p:txBody>
          <a:bodyPr/>
          <a:lstStyle/>
          <a:p>
            <a:r>
              <a:rPr lang="en-US" dirty="0" smtClean="0"/>
              <a:t>Changes to grid mix (closure of nuclear facilities)</a:t>
            </a:r>
          </a:p>
          <a:p>
            <a:r>
              <a:rPr lang="en-US" dirty="0" smtClean="0"/>
              <a:t>Low investment in energy management projects</a:t>
            </a:r>
          </a:p>
          <a:p>
            <a:pPr lvl="1"/>
            <a:r>
              <a:rPr lang="en-US" dirty="0" smtClean="0"/>
              <a:t>ESPC vs. Direct Budget Item</a:t>
            </a:r>
          </a:p>
          <a:p>
            <a:r>
              <a:rPr lang="en-US" dirty="0" smtClean="0"/>
              <a:t>Staffing constraints</a:t>
            </a:r>
          </a:p>
          <a:p>
            <a:pPr lvl="1"/>
            <a:r>
              <a:rPr lang="en-US" dirty="0" smtClean="0"/>
              <a:t>SEM (small)</a:t>
            </a:r>
          </a:p>
          <a:p>
            <a:pPr lvl="1"/>
            <a:r>
              <a:rPr lang="en-US" dirty="0" smtClean="0"/>
              <a:t>SGEC staff (staff in the “cloud”) ALT. “Cloud Staffing” (SGEC)</a:t>
            </a:r>
          </a:p>
          <a:p>
            <a:pPr lvl="1"/>
            <a:r>
              <a:rPr lang="en-US" dirty="0" smtClean="0"/>
              <a:t>Funding</a:t>
            </a:r>
          </a:p>
          <a:p>
            <a:pPr lvl="1"/>
            <a:endParaRPr lang="en-US" dirty="0"/>
          </a:p>
        </p:txBody>
      </p:sp>
    </p:spTree>
    <p:extLst>
      <p:ext uri="{BB962C8B-B14F-4D97-AF65-F5344CB8AC3E}">
        <p14:creationId xmlns:p14="http://schemas.microsoft.com/office/powerpoint/2010/main" val="1873510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320"/>
            <a:ext cx="8229600" cy="1143000"/>
          </a:xfrm>
        </p:spPr>
        <p:txBody>
          <a:bodyPr vert="horz" lIns="91440" tIns="45720" rIns="91440" bIns="45720" rtlCol="0" anchor="ctr">
            <a:noAutofit/>
          </a:bodyPr>
          <a:lstStyle/>
          <a:p>
            <a:pPr>
              <a:lnSpc>
                <a:spcPct val="100000"/>
              </a:lnSpc>
            </a:pPr>
            <a:r>
              <a:rPr lang="en-US" sz="4400" dirty="0" smtClean="0"/>
              <a:t>Questions?</a:t>
            </a:r>
            <a:endParaRPr lang="en-US" sz="4400" dirty="0"/>
          </a:p>
        </p:txBody>
      </p:sp>
    </p:spTree>
    <p:extLst>
      <p:ext uri="{BB962C8B-B14F-4D97-AF65-F5344CB8AC3E}">
        <p14:creationId xmlns:p14="http://schemas.microsoft.com/office/powerpoint/2010/main" val="2617372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491" y="274320"/>
            <a:ext cx="8229600" cy="1143000"/>
          </a:xfrm>
        </p:spPr>
        <p:txBody>
          <a:bodyPr vert="horz" lIns="91440" tIns="45720" rIns="91440" bIns="45720" rtlCol="0" anchor="ctr">
            <a:noAutofit/>
          </a:bodyPr>
          <a:lstStyle/>
          <a:p>
            <a:r>
              <a:rPr lang="en-US" sz="4800" dirty="0"/>
              <a:t>Overview</a:t>
            </a:r>
          </a:p>
        </p:txBody>
      </p:sp>
      <p:sp>
        <p:nvSpPr>
          <p:cNvPr id="3" name="Content Placeholder 2"/>
          <p:cNvSpPr>
            <a:spLocks noGrp="1"/>
          </p:cNvSpPr>
          <p:nvPr>
            <p:ph idx="1"/>
          </p:nvPr>
        </p:nvSpPr>
        <p:spPr>
          <a:xfrm>
            <a:off x="457200" y="1554480"/>
            <a:ext cx="8229600" cy="4525963"/>
          </a:xfrm>
        </p:spPr>
        <p:txBody>
          <a:bodyPr>
            <a:normAutofit/>
          </a:bodyPr>
          <a:lstStyle/>
          <a:p>
            <a:r>
              <a:rPr lang="en-US" sz="3600" b="1" dirty="0" smtClean="0"/>
              <a:t>2018 Annual Energy Report</a:t>
            </a:r>
          </a:p>
          <a:p>
            <a:pPr lvl="1"/>
            <a:r>
              <a:rPr lang="en-US" sz="3200" dirty="0" smtClean="0"/>
              <a:t>Buildings</a:t>
            </a:r>
          </a:p>
          <a:p>
            <a:endParaRPr lang="en-US" sz="3600" dirty="0" smtClean="0"/>
          </a:p>
          <a:p>
            <a:r>
              <a:rPr lang="en-US" sz="3600" b="1" dirty="0" smtClean="0"/>
              <a:t>2018 Energy Conservation Plan Report</a:t>
            </a:r>
          </a:p>
        </p:txBody>
      </p:sp>
    </p:spTree>
    <p:extLst>
      <p:ext uri="{BB962C8B-B14F-4D97-AF65-F5344CB8AC3E}">
        <p14:creationId xmlns:p14="http://schemas.microsoft.com/office/powerpoint/2010/main" val="2996921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4800" dirty="0"/>
              <a:t>State of NH Energy Goals</a:t>
            </a:r>
          </a:p>
        </p:txBody>
      </p:sp>
      <p:sp>
        <p:nvSpPr>
          <p:cNvPr id="3" name="Content Placeholder 2"/>
          <p:cNvSpPr>
            <a:spLocks noGrp="1"/>
          </p:cNvSpPr>
          <p:nvPr>
            <p:ph idx="1"/>
          </p:nvPr>
        </p:nvSpPr>
        <p:spPr>
          <a:xfrm>
            <a:off x="457200" y="1600200"/>
            <a:ext cx="8686800" cy="5257800"/>
          </a:xfrm>
        </p:spPr>
        <p:txBody>
          <a:bodyPr>
            <a:normAutofit/>
          </a:bodyPr>
          <a:lstStyle/>
          <a:p>
            <a:pPr>
              <a:lnSpc>
                <a:spcPct val="110000"/>
              </a:lnSpc>
              <a:spcBef>
                <a:spcPts val="0"/>
              </a:spcBef>
              <a:spcAft>
                <a:spcPts val="600"/>
              </a:spcAft>
            </a:pPr>
            <a:r>
              <a:rPr lang="en-US" b="1" u="sng" dirty="0"/>
              <a:t>Executive Order </a:t>
            </a:r>
            <a:r>
              <a:rPr lang="en-US" b="1" u="sng" dirty="0" smtClean="0"/>
              <a:t>2004-7</a:t>
            </a:r>
            <a:r>
              <a:rPr lang="en-US" dirty="0"/>
              <a:t> </a:t>
            </a:r>
            <a:r>
              <a:rPr lang="en-US" dirty="0" smtClean="0"/>
              <a:t> - An </a:t>
            </a:r>
            <a:r>
              <a:rPr lang="en-US" dirty="0"/>
              <a:t>order improving the energy efficiency of State Government. </a:t>
            </a:r>
            <a:endParaRPr lang="en-US" dirty="0" smtClean="0"/>
          </a:p>
          <a:p>
            <a:pPr>
              <a:lnSpc>
                <a:spcPct val="110000"/>
              </a:lnSpc>
              <a:spcBef>
                <a:spcPts val="0"/>
              </a:spcBef>
              <a:spcAft>
                <a:spcPts val="600"/>
              </a:spcAft>
            </a:pPr>
            <a:r>
              <a:rPr lang="en-US" b="1" u="sng" dirty="0"/>
              <a:t>Executive Order </a:t>
            </a:r>
            <a:r>
              <a:rPr lang="en-US" b="1" u="sng" dirty="0" smtClean="0"/>
              <a:t>2005-4</a:t>
            </a:r>
            <a:r>
              <a:rPr lang="en-US" dirty="0"/>
              <a:t> </a:t>
            </a:r>
            <a:r>
              <a:rPr lang="en-US" dirty="0" smtClean="0"/>
              <a:t>- An </a:t>
            </a:r>
            <a:r>
              <a:rPr lang="en-US" dirty="0"/>
              <a:t>Order for State Government to Lead-by-Example in Energy </a:t>
            </a:r>
            <a:r>
              <a:rPr lang="en-US" dirty="0" smtClean="0"/>
              <a:t>Efficiency </a:t>
            </a:r>
          </a:p>
          <a:p>
            <a:pPr>
              <a:lnSpc>
                <a:spcPct val="110000"/>
              </a:lnSpc>
              <a:spcBef>
                <a:spcPts val="0"/>
              </a:spcBef>
              <a:spcAft>
                <a:spcPts val="600"/>
              </a:spcAft>
            </a:pPr>
            <a:r>
              <a:rPr lang="en-US" b="1" u="sng" dirty="0" smtClean="0"/>
              <a:t>Senate Bill 73</a:t>
            </a:r>
            <a:r>
              <a:rPr lang="en-US" b="1" dirty="0" smtClean="0"/>
              <a:t> </a:t>
            </a:r>
            <a:r>
              <a:rPr lang="en-US" dirty="0" smtClean="0"/>
              <a:t>(2010 Session)</a:t>
            </a:r>
            <a:r>
              <a:rPr lang="en-US" dirty="0"/>
              <a:t>  requiring the state government to reduce energy use per square foot </a:t>
            </a:r>
            <a:r>
              <a:rPr lang="en-US" dirty="0" smtClean="0"/>
              <a:t>[…]</a:t>
            </a:r>
            <a:r>
              <a:rPr lang="en-US" dirty="0"/>
              <a:t> </a:t>
            </a:r>
            <a:r>
              <a:rPr lang="en-US" dirty="0" smtClean="0"/>
              <a:t>(New </a:t>
            </a:r>
            <a:r>
              <a:rPr lang="en-US" dirty="0"/>
              <a:t>Hampshire law (</a:t>
            </a:r>
            <a:r>
              <a:rPr lang="en-US" u="sng" dirty="0">
                <a:hlinkClick r:id="rId3"/>
              </a:rPr>
              <a:t>RSA 155-A:13</a:t>
            </a:r>
            <a:r>
              <a:rPr lang="en-US" dirty="0" smtClean="0"/>
              <a:t>))</a:t>
            </a:r>
            <a:endParaRPr lang="en-US" dirty="0"/>
          </a:p>
          <a:p>
            <a:pPr>
              <a:lnSpc>
                <a:spcPct val="110000"/>
              </a:lnSpc>
              <a:spcBef>
                <a:spcPts val="0"/>
              </a:spcBef>
              <a:spcAft>
                <a:spcPts val="600"/>
              </a:spcAft>
            </a:pPr>
            <a:r>
              <a:rPr lang="en-US" b="1" u="sng" dirty="0" smtClean="0"/>
              <a:t>Executive </a:t>
            </a:r>
            <a:r>
              <a:rPr lang="en-US" b="1" u="sng" dirty="0"/>
              <a:t>Order 2011-1</a:t>
            </a:r>
            <a:r>
              <a:rPr lang="en-US" dirty="0"/>
              <a:t> </a:t>
            </a:r>
            <a:r>
              <a:rPr lang="en-US" dirty="0" smtClean="0"/>
              <a:t>- An </a:t>
            </a:r>
            <a:r>
              <a:rPr lang="en-US" dirty="0"/>
              <a:t>Order for State Government to Continue to Lead-by-Example in Energy Efficiency.  </a:t>
            </a:r>
            <a:r>
              <a:rPr lang="en-US" u="sng" dirty="0">
                <a:hlinkClick r:id="rId4"/>
              </a:rPr>
              <a:t> </a:t>
            </a:r>
            <a:endParaRPr lang="en-US" u="sng" dirty="0" smtClean="0"/>
          </a:p>
          <a:p>
            <a:pPr>
              <a:lnSpc>
                <a:spcPct val="110000"/>
              </a:lnSpc>
              <a:spcBef>
                <a:spcPts val="0"/>
              </a:spcBef>
              <a:spcAft>
                <a:spcPts val="600"/>
              </a:spcAft>
            </a:pPr>
            <a:r>
              <a:rPr lang="en-US" b="1" u="sng" dirty="0" smtClean="0"/>
              <a:t>Executive </a:t>
            </a:r>
            <a:r>
              <a:rPr lang="en-US" b="1" u="sng" dirty="0"/>
              <a:t>Order 2016-3</a:t>
            </a:r>
            <a:r>
              <a:rPr lang="en-US" dirty="0"/>
              <a:t> </a:t>
            </a:r>
            <a:r>
              <a:rPr lang="en-US" dirty="0" smtClean="0"/>
              <a:t>- An </a:t>
            </a:r>
            <a:r>
              <a:rPr lang="en-US" dirty="0"/>
              <a:t>order for state government to continue to lead-by-example in energy efficiency, conservation, and renewable energy. </a:t>
            </a:r>
          </a:p>
        </p:txBody>
      </p:sp>
    </p:spTree>
    <p:extLst>
      <p:ext uri="{BB962C8B-B14F-4D97-AF65-F5344CB8AC3E}">
        <p14:creationId xmlns:p14="http://schemas.microsoft.com/office/powerpoint/2010/main" val="1960176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0" y="277813"/>
            <a:ext cx="9144000" cy="1143000"/>
          </a:xfrm>
        </p:spPr>
        <p:txBody>
          <a:bodyPr vert="horz" lIns="91440" tIns="45720" rIns="91440" bIns="45720" rtlCol="0" anchor="ctr">
            <a:noAutofit/>
          </a:bodyPr>
          <a:lstStyle/>
          <a:p>
            <a:r>
              <a:rPr lang="en-US" altLang="en-US" sz="4800" dirty="0" smtClean="0"/>
              <a:t>Executive Orders and Legislation</a:t>
            </a:r>
            <a:endParaRPr lang="en-US" altLang="en-US" sz="4800" dirty="0"/>
          </a:p>
        </p:txBody>
      </p:sp>
      <p:sp>
        <p:nvSpPr>
          <p:cNvPr id="118787" name="Rectangle 3"/>
          <p:cNvSpPr>
            <a:spLocks noGrp="1" noChangeArrowheads="1"/>
          </p:cNvSpPr>
          <p:nvPr>
            <p:ph idx="1"/>
          </p:nvPr>
        </p:nvSpPr>
        <p:spPr>
          <a:xfrm>
            <a:off x="639763" y="1219200"/>
            <a:ext cx="8001000" cy="5638800"/>
          </a:xfrm>
          <a:noFill/>
        </p:spPr>
        <p:txBody>
          <a:bodyPr>
            <a:noAutofit/>
          </a:bodyPr>
          <a:lstStyle/>
          <a:p>
            <a:r>
              <a:rPr lang="en-US" altLang="en-US" dirty="0" smtClean="0"/>
              <a:t>Establishment of state energy use goals</a:t>
            </a:r>
          </a:p>
          <a:p>
            <a:r>
              <a:rPr lang="en-US" altLang="en-US" dirty="0" smtClean="0"/>
              <a:t>Establishment of State Energy Manager Position and  Office</a:t>
            </a:r>
            <a:endParaRPr lang="en-US" altLang="en-US" dirty="0"/>
          </a:p>
          <a:p>
            <a:r>
              <a:rPr lang="en-US" altLang="en-US" dirty="0" smtClean="0"/>
              <a:t>Development of s</a:t>
            </a:r>
            <a:r>
              <a:rPr lang="en-US" altLang="en-US" dirty="0" smtClean="0"/>
              <a:t>tate energy database </a:t>
            </a:r>
          </a:p>
          <a:p>
            <a:pPr lvl="1"/>
            <a:r>
              <a:rPr lang="en-US" altLang="en-US" sz="2000" dirty="0" smtClean="0"/>
              <a:t>2005 baseline, </a:t>
            </a:r>
          </a:p>
          <a:p>
            <a:pPr lvl="1"/>
            <a:r>
              <a:rPr lang="en-US" altLang="en-US" sz="2000" dirty="0" smtClean="0"/>
              <a:t>Complete 2009 - Present</a:t>
            </a:r>
            <a:endParaRPr lang="en-US" altLang="en-US" sz="2000" dirty="0"/>
          </a:p>
          <a:p>
            <a:r>
              <a:rPr lang="en-US" altLang="en-US" dirty="0" smtClean="0"/>
              <a:t>Requirement for annual Agency </a:t>
            </a:r>
            <a:r>
              <a:rPr lang="en-US" altLang="en-US" dirty="0"/>
              <a:t>Energy Conservation Plans</a:t>
            </a:r>
          </a:p>
          <a:p>
            <a:r>
              <a:rPr lang="en-US" altLang="en-US" dirty="0" smtClean="0"/>
              <a:t>Established State Government E</a:t>
            </a:r>
            <a:r>
              <a:rPr lang="en-US" altLang="en-US" dirty="0" smtClean="0"/>
              <a:t>nergy Committee (SGEC) </a:t>
            </a:r>
            <a:endParaRPr lang="en-US" altLang="en-US" dirty="0"/>
          </a:p>
          <a:p>
            <a:pPr lvl="1"/>
            <a:r>
              <a:rPr lang="en-US" altLang="en-US" sz="2000" dirty="0" smtClean="0"/>
              <a:t>Meetings as need (every 3-4 months)</a:t>
            </a:r>
            <a:endParaRPr lang="en-US" altLang="en-US" sz="2000" dirty="0"/>
          </a:p>
          <a:p>
            <a:r>
              <a:rPr lang="en-US" altLang="en-US" dirty="0" smtClean="0"/>
              <a:t>High </a:t>
            </a:r>
            <a:r>
              <a:rPr lang="en-US" altLang="en-US" dirty="0"/>
              <a:t>Performance </a:t>
            </a:r>
            <a:r>
              <a:rPr lang="en-US" altLang="en-US" dirty="0" smtClean="0"/>
              <a:t>Building Design </a:t>
            </a:r>
            <a:r>
              <a:rPr lang="en-US" altLang="en-US" dirty="0"/>
              <a:t>Standard</a:t>
            </a:r>
          </a:p>
          <a:p>
            <a:pPr lvl="1"/>
            <a:r>
              <a:rPr lang="en-US" altLang="en-US" sz="2000" dirty="0"/>
              <a:t>All new construction &amp; </a:t>
            </a:r>
            <a:r>
              <a:rPr lang="en-US" altLang="en-US" sz="2000" dirty="0" smtClean="0"/>
              <a:t>renovations</a:t>
            </a:r>
            <a:endParaRPr lang="en-US" altLang="en-US" sz="1800" dirty="0" smtClean="0"/>
          </a:p>
          <a:p>
            <a:r>
              <a:rPr lang="en-US" altLang="en-US" dirty="0" smtClean="0"/>
              <a:t>Side Effects: </a:t>
            </a:r>
          </a:p>
          <a:p>
            <a:pPr lvl="1"/>
            <a:r>
              <a:rPr lang="en-US" altLang="en-US" sz="2000" dirty="0" smtClean="0"/>
              <a:t>State Energy Staff Group</a:t>
            </a:r>
          </a:p>
          <a:p>
            <a:pPr lvl="1"/>
            <a:r>
              <a:rPr lang="en-US" altLang="en-US" sz="2000" dirty="0" smtClean="0"/>
              <a:t>Yearly </a:t>
            </a:r>
            <a:r>
              <a:rPr lang="en-US" altLang="en-US" sz="2000" dirty="0"/>
              <a:t>energy </a:t>
            </a:r>
            <a:r>
              <a:rPr lang="en-US" altLang="en-US" sz="2000" dirty="0" smtClean="0"/>
              <a:t>conference</a:t>
            </a:r>
            <a:endParaRPr lang="en-US" altLang="en-US" sz="2000" dirty="0"/>
          </a:p>
        </p:txBody>
      </p:sp>
    </p:spTree>
    <p:extLst>
      <p:ext uri="{BB962C8B-B14F-4D97-AF65-F5344CB8AC3E}">
        <p14:creationId xmlns:p14="http://schemas.microsoft.com/office/powerpoint/2010/main" val="1049755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609600" y="277813"/>
            <a:ext cx="7772400" cy="1143000"/>
          </a:xfrm>
        </p:spPr>
        <p:txBody>
          <a:bodyPr vert="horz" lIns="91440" tIns="45720" rIns="91440" bIns="45720" rtlCol="0" anchor="ctr">
            <a:noAutofit/>
          </a:bodyPr>
          <a:lstStyle/>
          <a:p>
            <a:r>
              <a:rPr lang="en-US" altLang="en-US" sz="4800" dirty="0"/>
              <a:t>Executive Order </a:t>
            </a:r>
            <a:r>
              <a:rPr lang="en-US" altLang="en-US" sz="4800" dirty="0" smtClean="0"/>
              <a:t>2016-03</a:t>
            </a:r>
            <a:endParaRPr lang="en-US" altLang="en-US" sz="4800" dirty="0"/>
          </a:p>
        </p:txBody>
      </p:sp>
      <p:sp>
        <p:nvSpPr>
          <p:cNvPr id="121859" name="Rectangle 3"/>
          <p:cNvSpPr>
            <a:spLocks noGrp="1" noChangeArrowheads="1"/>
          </p:cNvSpPr>
          <p:nvPr>
            <p:ph idx="1"/>
          </p:nvPr>
        </p:nvSpPr>
        <p:spPr>
          <a:xfrm>
            <a:off x="639763" y="1598613"/>
            <a:ext cx="8534400" cy="5029200"/>
          </a:xfrm>
          <a:noFill/>
        </p:spPr>
        <p:txBody>
          <a:bodyPr>
            <a:normAutofit/>
          </a:bodyPr>
          <a:lstStyle/>
          <a:p>
            <a:r>
              <a:rPr lang="en-US" sz="2800" dirty="0" smtClean="0"/>
              <a:t>Building Fossil Fuel Fuse Energy Intensity Targets (KBTU/sq. ft</a:t>
            </a:r>
            <a:r>
              <a:rPr lang="en-US" sz="2800" dirty="0"/>
              <a:t>.) compared to a 2005 baseline</a:t>
            </a:r>
            <a:endParaRPr lang="en-US" sz="2800" dirty="0" smtClean="0"/>
          </a:p>
          <a:p>
            <a:pPr lvl="1"/>
            <a:r>
              <a:rPr lang="en-US" sz="2400" dirty="0" smtClean="0"/>
              <a:t>30 percent below FY2005 levels </a:t>
            </a:r>
            <a:r>
              <a:rPr lang="en-US" sz="2400" dirty="0"/>
              <a:t>by </a:t>
            </a:r>
            <a:r>
              <a:rPr lang="en-US" sz="2400" dirty="0" smtClean="0"/>
              <a:t>2020</a:t>
            </a:r>
          </a:p>
          <a:p>
            <a:pPr lvl="1"/>
            <a:r>
              <a:rPr lang="en-US" sz="2400" dirty="0" smtClean="0"/>
              <a:t>40 </a:t>
            </a:r>
            <a:r>
              <a:rPr lang="en-US" sz="2400" dirty="0"/>
              <a:t>percent below FY2005 levels by </a:t>
            </a:r>
            <a:r>
              <a:rPr lang="en-US" sz="2400" dirty="0" smtClean="0"/>
              <a:t>2025</a:t>
            </a:r>
            <a:endParaRPr lang="en-US" sz="2400" dirty="0"/>
          </a:p>
          <a:p>
            <a:pPr lvl="1"/>
            <a:r>
              <a:rPr lang="en-US" sz="2400" dirty="0" smtClean="0"/>
              <a:t>50 </a:t>
            </a:r>
            <a:r>
              <a:rPr lang="en-US" sz="2400" dirty="0"/>
              <a:t>percent below FY2005 levels by </a:t>
            </a:r>
            <a:r>
              <a:rPr lang="en-US" sz="2400" dirty="0" smtClean="0"/>
              <a:t>2030</a:t>
            </a:r>
            <a:endParaRPr lang="en-US" sz="2400" dirty="0" smtClean="0"/>
          </a:p>
          <a:p>
            <a:endParaRPr lang="en-US" sz="2800" dirty="0" smtClean="0"/>
          </a:p>
          <a:p>
            <a:r>
              <a:rPr lang="en-US" sz="2800" dirty="0" smtClean="0"/>
              <a:t>State Passenger Vehicle Fleet GHG Emissions Targets (MT)</a:t>
            </a:r>
          </a:p>
          <a:p>
            <a:pPr lvl="1"/>
            <a:r>
              <a:rPr lang="en-US" sz="2400" dirty="0" smtClean="0"/>
              <a:t>30 </a:t>
            </a:r>
            <a:r>
              <a:rPr lang="en-US" sz="2400" dirty="0"/>
              <a:t>percent </a:t>
            </a:r>
            <a:r>
              <a:rPr lang="en-US" sz="2400" dirty="0" smtClean="0"/>
              <a:t>below FY2010 levels by 2030</a:t>
            </a:r>
            <a:endParaRPr lang="en-US" altLang="en-US" sz="2400" dirty="0"/>
          </a:p>
        </p:txBody>
      </p:sp>
    </p:spTree>
    <p:extLst>
      <p:ext uri="{BB962C8B-B14F-4D97-AF65-F5344CB8AC3E}">
        <p14:creationId xmlns:p14="http://schemas.microsoft.com/office/powerpoint/2010/main" val="3639736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320"/>
            <a:ext cx="9144000" cy="1143000"/>
          </a:xfrm>
        </p:spPr>
        <p:txBody>
          <a:bodyPr vert="horz" lIns="91440" tIns="45720" rIns="91440" bIns="45720" rtlCol="0" anchor="ctr">
            <a:noAutofit/>
          </a:bodyPr>
          <a:lstStyle/>
          <a:p>
            <a:r>
              <a:rPr lang="en-US" sz="4800" dirty="0" smtClean="0"/>
              <a:t>Annual </a:t>
            </a:r>
            <a:r>
              <a:rPr lang="en-US" sz="4800" dirty="0"/>
              <a:t>Energy Report S</a:t>
            </a:r>
            <a:r>
              <a:rPr lang="en-US" sz="4800" dirty="0" smtClean="0"/>
              <a:t>ummary</a:t>
            </a:r>
            <a:endParaRPr lang="en-US" sz="4800" dirty="0"/>
          </a:p>
        </p:txBody>
      </p:sp>
      <p:sp>
        <p:nvSpPr>
          <p:cNvPr id="3" name="Content Placeholder 2"/>
          <p:cNvSpPr>
            <a:spLocks noGrp="1"/>
          </p:cNvSpPr>
          <p:nvPr>
            <p:ph idx="1"/>
          </p:nvPr>
        </p:nvSpPr>
        <p:spPr>
          <a:xfrm>
            <a:off x="457200" y="1554480"/>
            <a:ext cx="8153400" cy="4038600"/>
          </a:xfrm>
        </p:spPr>
        <p:txBody>
          <a:bodyPr>
            <a:normAutofit/>
          </a:bodyPr>
          <a:lstStyle/>
          <a:p>
            <a:pPr>
              <a:spcBef>
                <a:spcPts val="0"/>
              </a:spcBef>
              <a:spcAft>
                <a:spcPts val="1200"/>
              </a:spcAft>
            </a:pPr>
            <a:r>
              <a:rPr lang="en-US" sz="2800" dirty="0" smtClean="0"/>
              <a:t>Total Building Energy Consumption</a:t>
            </a:r>
          </a:p>
          <a:p>
            <a:pPr>
              <a:spcBef>
                <a:spcPts val="0"/>
              </a:spcBef>
              <a:spcAft>
                <a:spcPts val="1200"/>
              </a:spcAft>
            </a:pPr>
            <a:r>
              <a:rPr lang="en-US" sz="2800" dirty="0" smtClean="0"/>
              <a:t>Summary of State of NH Energy Consumption (FY05 &amp; FY18)</a:t>
            </a:r>
          </a:p>
          <a:p>
            <a:pPr>
              <a:spcBef>
                <a:spcPts val="0"/>
              </a:spcBef>
              <a:spcAft>
                <a:spcPts val="1200"/>
              </a:spcAft>
            </a:pPr>
            <a:r>
              <a:rPr lang="en-US" sz="2800" dirty="0" smtClean="0"/>
              <a:t>Fossil-Fuel Energy-Use Intensity Reduction Goal</a:t>
            </a:r>
          </a:p>
          <a:p>
            <a:pPr>
              <a:spcBef>
                <a:spcPts val="0"/>
              </a:spcBef>
              <a:spcAft>
                <a:spcPts val="1200"/>
              </a:spcAft>
            </a:pPr>
            <a:r>
              <a:rPr lang="en-US" sz="2800" dirty="0" smtClean="0"/>
              <a:t>Concord Steam Conversion to Natural Gas Fuel Costs</a:t>
            </a:r>
          </a:p>
          <a:p>
            <a:endParaRPr lang="en-US" sz="2800" dirty="0" smtClean="0"/>
          </a:p>
          <a:p>
            <a:endParaRPr lang="en-US" sz="2800" dirty="0"/>
          </a:p>
        </p:txBody>
      </p:sp>
    </p:spTree>
    <p:extLst>
      <p:ext uri="{BB962C8B-B14F-4D97-AF65-F5344CB8AC3E}">
        <p14:creationId xmlns:p14="http://schemas.microsoft.com/office/powerpoint/2010/main" val="1979975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sz="4800" dirty="0" smtClean="0"/>
              <a:t>Fossil Fuel Determinations</a:t>
            </a:r>
            <a:endParaRPr lang="en-US" sz="4800" dirty="0"/>
          </a:p>
        </p:txBody>
      </p:sp>
      <p:sp>
        <p:nvSpPr>
          <p:cNvPr id="3" name="Content Placeholder 2"/>
          <p:cNvSpPr>
            <a:spLocks noGrp="1"/>
          </p:cNvSpPr>
          <p:nvPr>
            <p:ph idx="1"/>
          </p:nvPr>
        </p:nvSpPr>
        <p:spPr/>
        <p:txBody>
          <a:bodyPr/>
          <a:lstStyle/>
          <a:p>
            <a:r>
              <a:rPr lang="en-US" dirty="0" smtClean="0"/>
              <a:t>All energy use  tracked in KBTUs (Apples </a:t>
            </a:r>
            <a:r>
              <a:rPr lang="en-US" dirty="0"/>
              <a:t>to </a:t>
            </a:r>
            <a:r>
              <a:rPr lang="en-US" dirty="0" smtClean="0"/>
              <a:t>Apples)</a:t>
            </a:r>
            <a:endParaRPr lang="en-US" dirty="0"/>
          </a:p>
          <a:p>
            <a:pPr lvl="1"/>
            <a:r>
              <a:rPr lang="en-US" dirty="0" smtClean="0"/>
              <a:t>Primary </a:t>
            </a:r>
            <a:r>
              <a:rPr lang="en-US" dirty="0"/>
              <a:t>Energy Sources (</a:t>
            </a:r>
            <a:r>
              <a:rPr lang="en-US" i="1" dirty="0"/>
              <a:t>e.g.</a:t>
            </a:r>
            <a:r>
              <a:rPr lang="en-US" dirty="0"/>
              <a:t>, </a:t>
            </a:r>
            <a:r>
              <a:rPr lang="en-US" dirty="0" smtClean="0"/>
              <a:t>oil</a:t>
            </a:r>
            <a:r>
              <a:rPr lang="en-US" dirty="0"/>
              <a:t>, NG, </a:t>
            </a:r>
            <a:r>
              <a:rPr lang="en-US" dirty="0" smtClean="0"/>
              <a:t>biomass)</a:t>
            </a:r>
          </a:p>
          <a:p>
            <a:pPr lvl="1"/>
            <a:r>
              <a:rPr lang="en-US" dirty="0" smtClean="0"/>
              <a:t>Secondary Energy (</a:t>
            </a:r>
            <a:r>
              <a:rPr lang="en-US" i="1" dirty="0" smtClean="0"/>
              <a:t>e.g.</a:t>
            </a:r>
            <a:r>
              <a:rPr lang="en-US" dirty="0" smtClean="0"/>
              <a:t>, electricity, steam)</a:t>
            </a:r>
            <a:endParaRPr lang="en-US" dirty="0"/>
          </a:p>
          <a:p>
            <a:pPr lvl="1"/>
            <a:endParaRPr lang="en-US" dirty="0" smtClean="0"/>
          </a:p>
          <a:p>
            <a:r>
              <a:rPr lang="en-US" dirty="0" smtClean="0"/>
              <a:t>Determining total energy use is easy (Simple Addition)</a:t>
            </a:r>
          </a:p>
          <a:p>
            <a:endParaRPr lang="en-US" dirty="0"/>
          </a:p>
          <a:p>
            <a:r>
              <a:rPr lang="en-US" dirty="0" smtClean="0"/>
              <a:t>Determining fossil-fuel energy use has varied in complexity</a:t>
            </a:r>
          </a:p>
          <a:p>
            <a:pPr lvl="1"/>
            <a:r>
              <a:rPr lang="en-US" dirty="0" smtClean="0"/>
              <a:t>Count primary fossil fuels (1:1)</a:t>
            </a:r>
          </a:p>
          <a:p>
            <a:pPr lvl="1"/>
            <a:r>
              <a:rPr lang="en-US" dirty="0" smtClean="0"/>
              <a:t>Calculate secondary fuels based on share of fossil fuels in primary energy mix</a:t>
            </a:r>
          </a:p>
          <a:p>
            <a:pPr lvl="2"/>
            <a:r>
              <a:rPr lang="en-US" dirty="0" smtClean="0"/>
              <a:t>For default service: New England ISO-NE Mix</a:t>
            </a:r>
          </a:p>
          <a:p>
            <a:pPr lvl="2"/>
            <a:r>
              <a:rPr lang="en-US" dirty="0" smtClean="0"/>
              <a:t>For state contract: 75 percent of reported supply mix (due to purchase of voluntary RECs)</a:t>
            </a:r>
          </a:p>
          <a:p>
            <a:pPr lvl="2"/>
            <a:r>
              <a:rPr lang="en-US" dirty="0" smtClean="0"/>
              <a:t>For steam: Annual reported mix of biomass and fuel oil (declined each year)</a:t>
            </a:r>
            <a:endParaRPr lang="en-US" dirty="0" smtClean="0"/>
          </a:p>
          <a:p>
            <a:pPr lvl="1"/>
            <a:endParaRPr lang="en-US" dirty="0" smtClean="0"/>
          </a:p>
          <a:p>
            <a:pPr lvl="1"/>
            <a:endParaRPr lang="en-US" dirty="0"/>
          </a:p>
          <a:p>
            <a:pPr lvl="1"/>
            <a:endParaRPr lang="en-US" dirty="0" smtClean="0"/>
          </a:p>
        </p:txBody>
      </p:sp>
    </p:spTree>
    <p:extLst>
      <p:ext uri="{BB962C8B-B14F-4D97-AF65-F5344CB8AC3E}">
        <p14:creationId xmlns:p14="http://schemas.microsoft.com/office/powerpoint/2010/main" val="3712240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vert="horz" lIns="91440" tIns="45720" rIns="91440" bIns="45720" rtlCol="0" anchor="ctr">
            <a:noAutofit/>
          </a:bodyPr>
          <a:lstStyle/>
          <a:p>
            <a:pPr>
              <a:lnSpc>
                <a:spcPct val="100000"/>
              </a:lnSpc>
            </a:pPr>
            <a:r>
              <a:rPr lang="en-US" sz="2800" dirty="0" smtClean="0"/>
              <a:t>Total Building Energy Consumption</a:t>
            </a:r>
            <a:endParaRPr lang="en-US" sz="2800" dirty="0"/>
          </a:p>
        </p:txBody>
      </p:sp>
      <p:sp>
        <p:nvSpPr>
          <p:cNvPr id="7" name="Rectangle 6"/>
          <p:cNvSpPr/>
          <p:nvPr/>
        </p:nvSpPr>
        <p:spPr>
          <a:xfrm>
            <a:off x="7248525" y="2562226"/>
            <a:ext cx="266700" cy="1737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248525" y="4591050"/>
            <a:ext cx="266700" cy="5486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457325" y="5857875"/>
            <a:ext cx="6219825" cy="954107"/>
          </a:xfrm>
          <a:prstGeom prst="rect">
            <a:avLst/>
          </a:prstGeom>
          <a:noFill/>
        </p:spPr>
        <p:txBody>
          <a:bodyPr wrap="square" rtlCol="0">
            <a:spAutoFit/>
          </a:bodyPr>
          <a:lstStyle/>
          <a:p>
            <a:r>
              <a:rPr lang="en-US" sz="2800" b="1" dirty="0" smtClean="0">
                <a:latin typeface="Calibri" panose="020F0502020204030204" pitchFamily="34" charset="0"/>
                <a:cs typeface="Calibri" panose="020F0502020204030204" pitchFamily="34" charset="0"/>
              </a:rPr>
              <a:t>Since </a:t>
            </a:r>
            <a:r>
              <a:rPr lang="en-US" sz="2800" b="1" dirty="0">
                <a:latin typeface="Calibri" panose="020F0502020204030204" pitchFamily="34" charset="0"/>
                <a:cs typeface="Calibri" panose="020F0502020204030204" pitchFamily="34" charset="0"/>
              </a:rPr>
              <a:t>FY2005, the State has avoided over $39 million in fossil-fuel energy costs. </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237086184"/>
              </p:ext>
            </p:extLst>
          </p:nvPr>
        </p:nvGraphicFramePr>
        <p:xfrm>
          <a:off x="457200" y="1861185"/>
          <a:ext cx="8229600" cy="39966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3928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vert="horz" lIns="91440" tIns="45720" rIns="91440" bIns="45720" rtlCol="0" anchor="ctr">
            <a:noAutofit/>
          </a:bodyPr>
          <a:lstStyle/>
          <a:p>
            <a:pPr>
              <a:lnSpc>
                <a:spcPct val="100000"/>
              </a:lnSpc>
            </a:pPr>
            <a:r>
              <a:rPr lang="en-US" sz="2800" dirty="0" smtClean="0"/>
              <a:t>Building Energy Use Intensity</a:t>
            </a:r>
            <a:endParaRPr lang="en-US" sz="2800" dirty="0"/>
          </a:p>
        </p:txBody>
      </p:sp>
      <p:sp>
        <p:nvSpPr>
          <p:cNvPr id="7" name="Rectangle 6"/>
          <p:cNvSpPr/>
          <p:nvPr/>
        </p:nvSpPr>
        <p:spPr>
          <a:xfrm>
            <a:off x="7248525" y="2562226"/>
            <a:ext cx="266700" cy="17373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248525" y="4591050"/>
            <a:ext cx="266700" cy="5486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2032609357"/>
              </p:ext>
            </p:extLst>
          </p:nvPr>
        </p:nvGraphicFramePr>
        <p:xfrm>
          <a:off x="457200" y="1828800"/>
          <a:ext cx="8229600" cy="4297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2010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Executive</Template>
  <TotalTime>1850</TotalTime>
  <Words>1667</Words>
  <Application>Microsoft Office PowerPoint</Application>
  <PresentationFormat>On-screen Show (4:3)</PresentationFormat>
  <Paragraphs>144</Paragraphs>
  <Slides>18</Slides>
  <Notes>13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Courier New</vt:lpstr>
      <vt:lpstr>Palatino Linotype</vt:lpstr>
      <vt:lpstr>Executive</vt:lpstr>
      <vt:lpstr>2018 Annual Reports State of New Hampshire</vt:lpstr>
      <vt:lpstr>Overview</vt:lpstr>
      <vt:lpstr>State of NH Energy Goals</vt:lpstr>
      <vt:lpstr>Executive Orders and Legislation</vt:lpstr>
      <vt:lpstr>Executive Order 2016-03</vt:lpstr>
      <vt:lpstr>Annual Energy Report Summary</vt:lpstr>
      <vt:lpstr>Fossil Fuel Determinations</vt:lpstr>
      <vt:lpstr>Total Building Energy Consumption</vt:lpstr>
      <vt:lpstr>Building Energy Use Intensity</vt:lpstr>
      <vt:lpstr>Building Energy Consumption</vt:lpstr>
      <vt:lpstr>Fossil-Fuel Energy-Use Intensity  Reduction Goal</vt:lpstr>
      <vt:lpstr>Concord Steam Conversion  Natural Gas Fuel Costs</vt:lpstr>
      <vt:lpstr>2018 Energy Conservation Plan Summary of Completed Projects</vt:lpstr>
      <vt:lpstr>Energy Conservation Plan  Summary of Efficiency Funding</vt:lpstr>
      <vt:lpstr>Energy Conservation Plan  Summary of ESPC</vt:lpstr>
      <vt:lpstr>Energy Conservation Plan  Summary of Agency Priorities</vt:lpstr>
      <vt:lpstr>Challenges to Meet Goals </vt:lpstr>
      <vt:lpstr>Questions?</vt:lpstr>
    </vt:vector>
  </TitlesOfParts>
  <Company>DoIT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Energy Reporting and Planning</dc:title>
  <dc:creator>Perrin, Donald</dc:creator>
  <cp:lastModifiedBy>Skoglund, Chris</cp:lastModifiedBy>
  <cp:revision>87</cp:revision>
  <cp:lastPrinted>1601-01-01T00:00:00Z</cp:lastPrinted>
  <dcterms:created xsi:type="dcterms:W3CDTF">2018-01-04T12:51:41Z</dcterms:created>
  <dcterms:modified xsi:type="dcterms:W3CDTF">2019-04-18T19:22:59Z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TC010721221033</vt:lpwstr>
  </property>
</Properties>
</file>